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3"/>
  </p:notesMasterIdLst>
  <p:sldIdLst>
    <p:sldId id="257" r:id="rId3"/>
    <p:sldId id="271" r:id="rId4"/>
    <p:sldId id="289" r:id="rId5"/>
    <p:sldId id="296" r:id="rId6"/>
    <p:sldId id="290" r:id="rId7"/>
    <p:sldId id="299" r:id="rId8"/>
    <p:sldId id="300" r:id="rId9"/>
    <p:sldId id="301" r:id="rId10"/>
    <p:sldId id="303" r:id="rId11"/>
    <p:sldId id="304" r:id="rId12"/>
    <p:sldId id="305" r:id="rId13"/>
    <p:sldId id="306" r:id="rId14"/>
    <p:sldId id="264" r:id="rId15"/>
    <p:sldId id="278" r:id="rId16"/>
    <p:sldId id="277" r:id="rId17"/>
    <p:sldId id="288" r:id="rId18"/>
    <p:sldId id="287" r:id="rId19"/>
    <p:sldId id="286" r:id="rId20"/>
    <p:sldId id="285" r:id="rId21"/>
    <p:sldId id="307" r:id="rId22"/>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1278" y="-96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defRPr>
            </a:lvl1pPr>
          </a:lstStyle>
          <a:p>
            <a:pPr>
              <a:defRPr/>
            </a:pPr>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4A7EA3B7-D230-49E2-8652-B7BE458D57A0}" type="datetimeFigureOut">
              <a:rPr lang="es-ES"/>
              <a:pPr>
                <a:defRPr/>
              </a:pPr>
              <a:t>29/10/2013</a:t>
            </a:fld>
            <a:endParaRPr lang="es-ES"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ES" noProof="0"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ES" noProof="0"/>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defRPr>
            </a:lvl1pPr>
          </a:lstStyle>
          <a:p>
            <a:pPr>
              <a:defRPr/>
            </a:pPr>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E29A5C18-7B8D-4157-AEE3-50E253FF2472}" type="slidenum">
              <a:rPr lang="es-ES"/>
              <a:pPr>
                <a:defRPr/>
              </a:pPr>
              <a:t>‹Nº›</a:t>
            </a:fld>
            <a:endParaRPr lang="es-E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5E588E9-4082-4FF8-87BC-173676BD484A}" type="slidenum">
              <a:rPr lang="es-ES">
                <a:solidFill>
                  <a:srgbClr val="000000"/>
                </a:solidFill>
                <a:latin typeface="Times New Roman" pitchFamily="18" charset="0"/>
              </a:rPr>
              <a:pPr fontAlgn="base">
                <a:spcBef>
                  <a:spcPct val="0"/>
                </a:spcBef>
                <a:spcAft>
                  <a:spcPct val="0"/>
                </a:spcAft>
              </a:pPr>
              <a:t>1</a:t>
            </a:fld>
            <a:endParaRPr lang="es-ES">
              <a:solidFill>
                <a:srgbClr val="000000"/>
              </a:solidFill>
              <a:latin typeface="Times New Roman" pitchFamily="18" charset="0"/>
            </a:endParaRPr>
          </a:p>
        </p:txBody>
      </p:sp>
      <p:sp>
        <p:nvSpPr>
          <p:cNvPr id="2867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867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s-ES" smtClean="0">
                <a:latin typeface="Times New Roman" pitchFamily="18" charset="0"/>
              </a:rPr>
              <a:t>PORTADA</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4602C7C-2411-43EE-843C-33FB091D7DF2}" type="slidenum">
              <a:rPr lang="es-ES"/>
              <a:pPr fontAlgn="base">
                <a:spcBef>
                  <a:spcPct val="0"/>
                </a:spcBef>
                <a:spcAft>
                  <a:spcPct val="0"/>
                </a:spcAft>
              </a:pPr>
              <a:t>20</a:t>
            </a:fld>
            <a:endParaRPr lang="es-ES"/>
          </a:p>
        </p:txBody>
      </p:sp>
      <p:sp>
        <p:nvSpPr>
          <p:cNvPr id="4915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s-ES" smtClean="0"/>
              <a:t>CONTRAPORTADA</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lvl1pPr>
              <a:defRPr/>
            </a:lvl1pPr>
          </a:lstStyle>
          <a:p>
            <a:pPr>
              <a:defRPr/>
            </a:pPr>
            <a:fld id="{6DA49A24-6E0E-4C71-9603-22EE6F4F4779}" type="datetimeFigureOut">
              <a:rPr lang="es-ES"/>
              <a:pPr>
                <a:defRPr/>
              </a:pPr>
              <a:t>29/10/2013</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008A697C-21E2-4E34-8CF1-A7A8542AD080}" type="slidenum">
              <a:rPr lang="es-ES"/>
              <a:pPr>
                <a:defRPr/>
              </a:pPr>
              <a:t>‹Nº›</a:t>
            </a:fld>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1173244F-51F6-40A9-A46A-9D18FC15E05B}" type="datetimeFigureOut">
              <a:rPr lang="es-ES"/>
              <a:pPr>
                <a:defRPr/>
              </a:pPr>
              <a:t>29/10/2013</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8A9066AB-DF4A-48D9-B1B1-0BD60826C074}" type="slidenum">
              <a:rPr lang="es-ES"/>
              <a:pPr>
                <a:defRPr/>
              </a:pPr>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3A649144-9095-47EF-9876-C0B7F69FC16D}" type="datetimeFigureOut">
              <a:rPr lang="es-ES"/>
              <a:pPr>
                <a:defRPr/>
              </a:pPr>
              <a:t>29/10/2013</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D3DAAB9E-2FFC-454B-A9DF-7AD63F052567}" type="slidenum">
              <a:rPr lang="es-ES"/>
              <a:pPr>
                <a:defRPr/>
              </a:pPr>
              <a:t>‹Nº›</a:t>
            </a:fld>
            <a:endParaRPr lang="es-E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a:prstGeom prst="rect">
            <a:avLst/>
          </a:prstGeo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E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2" name="Text Box 1028"/>
          <p:cNvSpPr txBox="1">
            <a:spLocks noChangeArrowheads="1"/>
          </p:cNvSpPr>
          <p:nvPr userDrawn="1"/>
        </p:nvSpPr>
        <p:spPr bwMode="auto">
          <a:xfrm>
            <a:off x="533400" y="6324600"/>
            <a:ext cx="8077200" cy="276225"/>
          </a:xfrm>
          <a:prstGeom prst="rect">
            <a:avLst/>
          </a:prstGeom>
          <a:noFill/>
          <a:ln w="9525">
            <a:noFill/>
            <a:miter lim="800000"/>
            <a:headEnd/>
            <a:tailEnd/>
          </a:ln>
        </p:spPr>
        <p:txBody>
          <a:bodyPr>
            <a:spAutoFit/>
          </a:bodyPr>
          <a:lstStyle/>
          <a:p>
            <a:pPr eaLnBrk="0" hangingPunct="0">
              <a:defRPr/>
            </a:pPr>
            <a:r>
              <a:rPr lang="es-ES" sz="1200" i="1" dirty="0">
                <a:solidFill>
                  <a:srgbClr val="0000CC"/>
                </a:solidFill>
              </a:rPr>
              <a:t>Departamento de Gestión Tributaria	                EUROSOCIAL II		      Brasilia, 3 a 7 de Junio de 2013</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ólo el título">
    <p:spTree>
      <p:nvGrpSpPr>
        <p:cNvPr id="1" name=""/>
        <p:cNvGrpSpPr/>
        <p:nvPr/>
      </p:nvGrpSpPr>
      <p:grpSpPr>
        <a:xfrm>
          <a:off x="0" y="0"/>
          <a:ext cx="0" cy="0"/>
          <a:chOff x="0" y="0"/>
          <a:chExt cx="0" cy="0"/>
        </a:xfrm>
      </p:grpSpPr>
      <p:sp>
        <p:nvSpPr>
          <p:cNvPr id="2" name="Text Box 1028"/>
          <p:cNvSpPr txBox="1">
            <a:spLocks noChangeArrowheads="1"/>
          </p:cNvSpPr>
          <p:nvPr userDrawn="1"/>
        </p:nvSpPr>
        <p:spPr bwMode="auto">
          <a:xfrm>
            <a:off x="533400" y="6324600"/>
            <a:ext cx="8077200" cy="276225"/>
          </a:xfrm>
          <a:prstGeom prst="rect">
            <a:avLst/>
          </a:prstGeom>
          <a:noFill/>
          <a:ln w="9525">
            <a:noFill/>
            <a:miter lim="800000"/>
            <a:headEnd/>
            <a:tailEnd/>
          </a:ln>
        </p:spPr>
        <p:txBody>
          <a:bodyPr>
            <a:spAutoFit/>
          </a:bodyPr>
          <a:lstStyle/>
          <a:p>
            <a:pPr eaLnBrk="0" hangingPunct="0">
              <a:defRPr/>
            </a:pPr>
            <a:r>
              <a:rPr lang="es-ES" sz="1200" i="1" dirty="0">
                <a:solidFill>
                  <a:srgbClr val="0000CC"/>
                </a:solidFill>
              </a:rPr>
              <a:t>Departamento de Gestión Tributaria	                EUROSOCIAL II		      Brasilia, 3 a 7 de Junio de 2013</a:t>
            </a:r>
          </a:p>
        </p:txBody>
      </p:sp>
      <p:sp>
        <p:nvSpPr>
          <p:cNvPr id="3" name="2 Marcador de número de diapositiva"/>
          <p:cNvSpPr>
            <a:spLocks noGrp="1"/>
          </p:cNvSpPr>
          <p:nvPr userDrawn="1">
            <p:ph type="sldNum" sz="quarter" idx="10"/>
          </p:nvPr>
        </p:nvSpPr>
        <p:spPr>
          <a:xfrm>
            <a:off x="8604250" y="6429375"/>
            <a:ext cx="444500" cy="285750"/>
          </a:xfrm>
          <a:prstGeom prst="rect">
            <a:avLst/>
          </a:prstGeom>
        </p:spPr>
        <p:txBody>
          <a:bodyPr/>
          <a:lstStyle>
            <a:lvl1pPr algn="ctr">
              <a:defRPr sz="1200" b="1">
                <a:solidFill>
                  <a:srgbClr val="000000"/>
                </a:solidFill>
                <a:latin typeface="Times New Roman" charset="0"/>
              </a:defRPr>
            </a:lvl1pPr>
          </a:lstStyle>
          <a:p>
            <a:pPr>
              <a:defRPr/>
            </a:pPr>
            <a:fld id="{CA7621A3-B6AE-47DA-B1E8-012F628137A2}" type="slidenum">
              <a:rPr lang="es-ES"/>
              <a:pPr>
                <a:defRPr/>
              </a:pPr>
              <a:t>‹Nº›</a:t>
            </a:fld>
            <a:endParaRPr lang="es-E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Text Box 1028"/>
          <p:cNvSpPr txBox="1">
            <a:spLocks noChangeArrowheads="1"/>
          </p:cNvSpPr>
          <p:nvPr userDrawn="1"/>
        </p:nvSpPr>
        <p:spPr bwMode="auto">
          <a:xfrm>
            <a:off x="533400" y="6324600"/>
            <a:ext cx="8077200" cy="276225"/>
          </a:xfrm>
          <a:prstGeom prst="rect">
            <a:avLst/>
          </a:prstGeom>
          <a:noFill/>
          <a:ln w="9525">
            <a:noFill/>
            <a:miter lim="800000"/>
            <a:headEnd/>
            <a:tailEnd/>
          </a:ln>
        </p:spPr>
        <p:txBody>
          <a:bodyPr>
            <a:spAutoFit/>
          </a:bodyPr>
          <a:lstStyle/>
          <a:p>
            <a:pPr eaLnBrk="0" hangingPunct="0">
              <a:defRPr/>
            </a:pPr>
            <a:r>
              <a:rPr lang="es-ES" sz="1200" i="1" dirty="0">
                <a:solidFill>
                  <a:srgbClr val="0000CC"/>
                </a:solidFill>
              </a:rPr>
              <a:t>Departamento de Gestión Tributaria	                EUROSOCIAL II		      Brasilia, 3 a 7 de Junio de 2013</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D20E8766-BD70-4FC1-9ADD-730E5725364E}" type="datetimeFigureOut">
              <a:rPr lang="es-ES"/>
              <a:pPr>
                <a:defRPr/>
              </a:pPr>
              <a:t>29/10/2013</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C71AEA5D-918E-4B24-B243-AACAC243AFC7}" type="slidenum">
              <a:rPr lang="es-ES"/>
              <a:pPr>
                <a:defRPr/>
              </a:pPr>
              <a:t>‹Nº›</a:t>
            </a:fld>
            <a:endParaRPr lang="es-E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dirty="0" smtClean="0"/>
          </a:p>
        </p:txBody>
      </p:sp>
      <p:sp>
        <p:nvSpPr>
          <p:cNvPr id="4" name="3 Marcador de texto"/>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1600200"/>
            <a:ext cx="8229600" cy="4525963"/>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a:prstGeom prst="rect">
            <a:avLst/>
          </a:prstGeo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cSld name="2_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D1C4DE8F-7051-4A41-AC96-C4FB11C32B58}" type="datetimeFigureOut">
              <a:rPr lang="es-ES"/>
              <a:pPr>
                <a:defRPr/>
              </a:pPr>
              <a:t>29/10/2013</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7DF6E759-2572-4928-B192-60E00987A7AD}" type="slidenum">
              <a:rPr lang="es-ES"/>
              <a:pPr>
                <a:defRPr/>
              </a:pPr>
              <a:t>‹Nº›</a:t>
            </a:fld>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3 Marcador de fecha"/>
          <p:cNvSpPr>
            <a:spLocks noGrp="1"/>
          </p:cNvSpPr>
          <p:nvPr>
            <p:ph type="dt" sz="half" idx="10"/>
          </p:nvPr>
        </p:nvSpPr>
        <p:spPr/>
        <p:txBody>
          <a:bodyPr/>
          <a:lstStyle>
            <a:lvl1pPr>
              <a:defRPr/>
            </a:lvl1pPr>
          </a:lstStyle>
          <a:p>
            <a:pPr>
              <a:defRPr/>
            </a:pPr>
            <a:fld id="{22B70BF1-503A-41FD-95D1-5893FB3A5DAD}" type="datetimeFigureOut">
              <a:rPr lang="es-ES"/>
              <a:pPr>
                <a:defRPr/>
              </a:pPr>
              <a:t>29/10/2013</a:t>
            </a:fld>
            <a:endParaRPr lang="es-ES" dirty="0"/>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46BF9763-F78E-4185-B764-E3D530D3D7A3}" type="slidenum">
              <a:rPr lang="es-ES"/>
              <a:pPr>
                <a:defRPr/>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3 Marcador de fecha"/>
          <p:cNvSpPr>
            <a:spLocks noGrp="1"/>
          </p:cNvSpPr>
          <p:nvPr>
            <p:ph type="dt" sz="half" idx="10"/>
          </p:nvPr>
        </p:nvSpPr>
        <p:spPr/>
        <p:txBody>
          <a:bodyPr/>
          <a:lstStyle>
            <a:lvl1pPr>
              <a:defRPr/>
            </a:lvl1pPr>
          </a:lstStyle>
          <a:p>
            <a:pPr>
              <a:defRPr/>
            </a:pPr>
            <a:fld id="{97039AD4-8001-4E2A-87F8-7CCC114230DC}" type="datetimeFigureOut">
              <a:rPr lang="es-ES"/>
              <a:pPr>
                <a:defRPr/>
              </a:pPr>
              <a:t>29/10/2013</a:t>
            </a:fld>
            <a:endParaRPr lang="es-ES" dirty="0"/>
          </a:p>
        </p:txBody>
      </p:sp>
      <p:sp>
        <p:nvSpPr>
          <p:cNvPr id="8" name="4 Marcador de pie de página"/>
          <p:cNvSpPr>
            <a:spLocks noGrp="1"/>
          </p:cNvSpPr>
          <p:nvPr>
            <p:ph type="ftr" sz="quarter" idx="11"/>
          </p:nvPr>
        </p:nvSpPr>
        <p:spPr/>
        <p:txBody>
          <a:bodyPr/>
          <a:lstStyle>
            <a:lvl1pPr>
              <a:defRPr/>
            </a:lvl1pPr>
          </a:lstStyle>
          <a:p>
            <a:pPr>
              <a:defRPr/>
            </a:pPr>
            <a:endParaRPr lang="es-ES"/>
          </a:p>
        </p:txBody>
      </p:sp>
      <p:sp>
        <p:nvSpPr>
          <p:cNvPr id="9" name="5 Marcador de número de diapositiva"/>
          <p:cNvSpPr>
            <a:spLocks noGrp="1"/>
          </p:cNvSpPr>
          <p:nvPr>
            <p:ph type="sldNum" sz="quarter" idx="12"/>
          </p:nvPr>
        </p:nvSpPr>
        <p:spPr/>
        <p:txBody>
          <a:bodyPr/>
          <a:lstStyle>
            <a:lvl1pPr>
              <a:defRPr/>
            </a:lvl1pPr>
          </a:lstStyle>
          <a:p>
            <a:pPr>
              <a:defRPr/>
            </a:pPr>
            <a:fld id="{C2858003-91C5-49E3-98B7-5A3C22357226}" type="slidenum">
              <a:rPr lang="es-ES"/>
              <a:pPr>
                <a:defRPr/>
              </a:pPr>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3 Marcador de fecha"/>
          <p:cNvSpPr>
            <a:spLocks noGrp="1"/>
          </p:cNvSpPr>
          <p:nvPr>
            <p:ph type="dt" sz="half" idx="10"/>
          </p:nvPr>
        </p:nvSpPr>
        <p:spPr/>
        <p:txBody>
          <a:bodyPr/>
          <a:lstStyle>
            <a:lvl1pPr>
              <a:defRPr/>
            </a:lvl1pPr>
          </a:lstStyle>
          <a:p>
            <a:pPr>
              <a:defRPr/>
            </a:pPr>
            <a:fld id="{DC3A394F-3FCB-4339-AA95-9E6887A41B7A}" type="datetimeFigureOut">
              <a:rPr lang="es-ES"/>
              <a:pPr>
                <a:defRPr/>
              </a:pPr>
              <a:t>29/10/2013</a:t>
            </a:fld>
            <a:endParaRPr lang="es-ES" dirty="0"/>
          </a:p>
        </p:txBody>
      </p:sp>
      <p:sp>
        <p:nvSpPr>
          <p:cNvPr id="4" name="4 Marcador de pie de página"/>
          <p:cNvSpPr>
            <a:spLocks noGrp="1"/>
          </p:cNvSpPr>
          <p:nvPr>
            <p:ph type="ftr" sz="quarter" idx="11"/>
          </p:nvPr>
        </p:nvSpPr>
        <p:spPr/>
        <p:txBody>
          <a:bodyPr/>
          <a:lstStyle>
            <a:lvl1pPr>
              <a:defRPr/>
            </a:lvl1pPr>
          </a:lstStyle>
          <a:p>
            <a:pPr>
              <a:defRPr/>
            </a:pPr>
            <a:endParaRPr lang="es-ES"/>
          </a:p>
        </p:txBody>
      </p:sp>
      <p:sp>
        <p:nvSpPr>
          <p:cNvPr id="5" name="5 Marcador de número de diapositiva"/>
          <p:cNvSpPr>
            <a:spLocks noGrp="1"/>
          </p:cNvSpPr>
          <p:nvPr>
            <p:ph type="sldNum" sz="quarter" idx="12"/>
          </p:nvPr>
        </p:nvSpPr>
        <p:spPr/>
        <p:txBody>
          <a:bodyPr/>
          <a:lstStyle>
            <a:lvl1pPr>
              <a:defRPr/>
            </a:lvl1pPr>
          </a:lstStyle>
          <a:p>
            <a:pPr>
              <a:defRPr/>
            </a:pPr>
            <a:fld id="{F76A3EAE-110F-42E0-A223-49BD01E5C480}" type="slidenum">
              <a:rPr lang="es-ES"/>
              <a:pPr>
                <a:defRPr/>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DF1E4576-0D8C-474F-8A88-3C15ECE6C57B}" type="datetimeFigureOut">
              <a:rPr lang="es-ES"/>
              <a:pPr>
                <a:defRPr/>
              </a:pPr>
              <a:t>29/10/2013</a:t>
            </a:fld>
            <a:endParaRPr lang="es-ES" dirty="0"/>
          </a:p>
        </p:txBody>
      </p:sp>
      <p:sp>
        <p:nvSpPr>
          <p:cNvPr id="3" name="4 Marcador de pie de página"/>
          <p:cNvSpPr>
            <a:spLocks noGrp="1"/>
          </p:cNvSpPr>
          <p:nvPr>
            <p:ph type="ftr" sz="quarter" idx="11"/>
          </p:nvPr>
        </p:nvSpPr>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p:txBody>
          <a:bodyPr/>
          <a:lstStyle>
            <a:lvl1pPr>
              <a:defRPr/>
            </a:lvl1pPr>
          </a:lstStyle>
          <a:p>
            <a:pPr>
              <a:defRPr/>
            </a:pPr>
            <a:fld id="{56C21111-2C51-4BFC-87A7-B3C896D8045F}" type="slidenum">
              <a:rPr lang="es-ES"/>
              <a:pPr>
                <a:defRPr/>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F59B869A-FF3C-4E33-8D0F-E0DE72FAD250}" type="datetimeFigureOut">
              <a:rPr lang="es-ES"/>
              <a:pPr>
                <a:defRPr/>
              </a:pPr>
              <a:t>29/10/2013</a:t>
            </a:fld>
            <a:endParaRPr lang="es-ES" dirty="0"/>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C4A9248B-7C1C-4E99-9017-82F015C07891}" type="slidenum">
              <a:rPr lang="es-ES"/>
              <a:pPr>
                <a:defRPr/>
              </a:pPr>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0B638406-E883-491F-B0EA-944C6CE759E7}" type="datetimeFigureOut">
              <a:rPr lang="es-ES"/>
              <a:pPr>
                <a:defRPr/>
              </a:pPr>
              <a:t>29/10/2013</a:t>
            </a:fld>
            <a:endParaRPr lang="es-ES" dirty="0"/>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16260937-B91C-450A-B951-0D19CB1D20E9}" type="slidenum">
              <a:rPr lang="es-ES"/>
              <a:pPr>
                <a:defRPr/>
              </a:pPr>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p>
        </p:txBody>
      </p:sp>
      <p:sp>
        <p:nvSpPr>
          <p:cNvPr id="1027"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2B71A67D-8024-45F8-A9EA-D240EB530EF3}" type="datetimeFigureOut">
              <a:rPr lang="es-ES"/>
              <a:pPr>
                <a:defRPr/>
              </a:pPr>
              <a:t>29/10/2013</a:t>
            </a:fld>
            <a:endParaRPr lang="es-E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defRPr>
            </a:lvl1pPr>
          </a:lstStyle>
          <a:p>
            <a:pPr>
              <a:defRPr/>
            </a:pPr>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FD947CE2-3CE0-4C1C-977B-A1BFFE83A364}" type="slidenum">
              <a:rPr lang="es-ES"/>
              <a:pPr>
                <a:defRPr/>
              </a:pPr>
              <a:t>‹Nº›</a:t>
            </a:fld>
            <a:endParaRPr lang="es-ES" dirty="0"/>
          </a:p>
        </p:txBody>
      </p:sp>
    </p:spTree>
  </p:cSld>
  <p:clrMap bg1="lt1" tx1="dk1" bg2="lt2" tx2="dk2" accent1="accent1" accent2="accent2" accent3="accent3" accent4="accent4" accent5="accent5" accent6="accent6" hlink="hlink" folHlink="folHlink"/>
  <p:sldLayoutIdLst>
    <p:sldLayoutId id="2147483674" r:id="rId1"/>
    <p:sldLayoutId id="2147483673" r:id="rId2"/>
    <p:sldLayoutId id="2147483672" r:id="rId3"/>
    <p:sldLayoutId id="2147483671" r:id="rId4"/>
    <p:sldLayoutId id="2147483670" r:id="rId5"/>
    <p:sldLayoutId id="2147483669" r:id="rId6"/>
    <p:sldLayoutId id="2147483668" r:id="rId7"/>
    <p:sldLayoutId id="2147483667" r:id="rId8"/>
    <p:sldLayoutId id="2147483666" r:id="rId9"/>
    <p:sldLayoutId id="2147483665" r:id="rId10"/>
    <p:sldLayoutId id="2147483664"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3314" name="Picture 9" descr="C:\Javier Rodriguez (F00993WM)\presentaciones\plantilla AEAT\optimizada\plantilla-freehand-nueva-co.jpg"/>
          <p:cNvPicPr>
            <a:picLocks noChangeAspect="1" noChangeArrowheads="1"/>
          </p:cNvPicPr>
          <p:nvPr userDrawn="1"/>
        </p:nvPicPr>
        <p:blipFill>
          <a:blip r:embed="rId14"/>
          <a:srcRect/>
          <a:stretch>
            <a:fillRect/>
          </a:stretch>
        </p:blipFill>
        <p:spPr bwMode="auto">
          <a:xfrm>
            <a:off x="0" y="0"/>
            <a:ext cx="9144000"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3" r:id="rId1"/>
    <p:sldLayoutId id="2147483684" r:id="rId2"/>
    <p:sldLayoutId id="2147483682" r:id="rId3"/>
    <p:sldLayoutId id="2147483681" r:id="rId4"/>
    <p:sldLayoutId id="2147483680" r:id="rId5"/>
    <p:sldLayoutId id="2147483685" r:id="rId6"/>
    <p:sldLayoutId id="2147483686" r:id="rId7"/>
    <p:sldLayoutId id="2147483679" r:id="rId8"/>
    <p:sldLayoutId id="2147483678" r:id="rId9"/>
    <p:sldLayoutId id="2147483677" r:id="rId10"/>
    <p:sldLayoutId id="2147483676" r:id="rId11"/>
    <p:sldLayoutId id="2147483675" r:id="rId12"/>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charset="0"/>
        </a:defRPr>
      </a:lvl2pPr>
      <a:lvl3pPr algn="ctr" rtl="0" eaLnBrk="0" fontAlgn="base" hangingPunct="0">
        <a:spcBef>
          <a:spcPct val="0"/>
        </a:spcBef>
        <a:spcAft>
          <a:spcPct val="0"/>
        </a:spcAft>
        <a:defRPr sz="4400">
          <a:solidFill>
            <a:schemeClr val="tx2"/>
          </a:solidFill>
          <a:latin typeface="Times New Roman" charset="0"/>
        </a:defRPr>
      </a:lvl3pPr>
      <a:lvl4pPr algn="ctr" rtl="0" eaLnBrk="0" fontAlgn="base" hangingPunct="0">
        <a:spcBef>
          <a:spcPct val="0"/>
        </a:spcBef>
        <a:spcAft>
          <a:spcPct val="0"/>
        </a:spcAft>
        <a:defRPr sz="4400">
          <a:solidFill>
            <a:schemeClr val="tx2"/>
          </a:solidFill>
          <a:latin typeface="Times New Roman" charset="0"/>
        </a:defRPr>
      </a:lvl4pPr>
      <a:lvl5pPr algn="ctr" rtl="0" eaLnBrk="0" fontAlgn="base" hangingPunct="0">
        <a:spcBef>
          <a:spcPct val="0"/>
        </a:spcBef>
        <a:spcAft>
          <a:spcPct val="0"/>
        </a:spcAft>
        <a:defRPr sz="4400">
          <a:solidFill>
            <a:schemeClr val="tx2"/>
          </a:solidFill>
          <a:latin typeface="Times New Roman" charset="0"/>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3.xml"/><Relationship Id="rId1" Type="http://schemas.openxmlformats.org/officeDocument/2006/relationships/themeOverride" Target="../theme/themeOverrid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49" name="Picture 6" descr="C:\Javier Rodriguez (F00993WM)\presentaciones\plantilla AEAT\optimizada\portadarrrrrr-copia-22.jpg"/>
          <p:cNvPicPr>
            <a:picLocks noChangeAspect="1" noChangeArrowheads="1"/>
          </p:cNvPicPr>
          <p:nvPr/>
        </p:nvPicPr>
        <p:blipFill>
          <a:blip r:embed="rId3"/>
          <a:srcRect/>
          <a:stretch>
            <a:fillRect/>
          </a:stretch>
        </p:blipFill>
        <p:spPr bwMode="auto">
          <a:xfrm>
            <a:off x="0" y="0"/>
            <a:ext cx="9144000" cy="7072313"/>
          </a:xfrm>
          <a:prstGeom prst="rect">
            <a:avLst/>
          </a:prstGeom>
          <a:noFill/>
          <a:ln w="9525">
            <a:noFill/>
            <a:miter lim="800000"/>
            <a:headEnd/>
            <a:tailEnd/>
          </a:ln>
        </p:spPr>
      </p:pic>
      <p:sp>
        <p:nvSpPr>
          <p:cNvPr id="7173" name="Text Box 5"/>
          <p:cNvSpPr txBox="1">
            <a:spLocks noChangeArrowheads="1"/>
          </p:cNvSpPr>
          <p:nvPr/>
        </p:nvSpPr>
        <p:spPr bwMode="auto">
          <a:xfrm>
            <a:off x="533400" y="3609975"/>
            <a:ext cx="8077200" cy="1938338"/>
          </a:xfrm>
          <a:prstGeom prst="rect">
            <a:avLst/>
          </a:prstGeom>
          <a:noFill/>
          <a:ln w="19050">
            <a:noFill/>
            <a:miter lim="800000"/>
            <a:headEnd/>
            <a:tailEnd/>
          </a:ln>
          <a:effectLst>
            <a:outerShdw dist="35921" dir="8100000" algn="ctr" rotWithShape="0">
              <a:srgbClr val="C6D5E2"/>
            </a:outerShdw>
          </a:effectLst>
        </p:spPr>
        <p:txBody>
          <a:bodyPr>
            <a:spAutoFit/>
          </a:bodyPr>
          <a:lstStyle/>
          <a:p>
            <a:pPr algn="ctr" fontAlgn="auto">
              <a:spcBef>
                <a:spcPts val="0"/>
              </a:spcBef>
              <a:spcAft>
                <a:spcPts val="0"/>
              </a:spcAft>
              <a:defRPr/>
            </a:pPr>
            <a:r>
              <a:rPr lang="es-ES" sz="2400" dirty="0">
                <a:latin typeface="+mn-lt"/>
              </a:rPr>
              <a:t>Identificación de áreas de actuación prioritaria y mejora para optimizar la formación de los registros de contribuyentes y su gestión con la finalidad de lograr la aplicación efectiva del sistema fiscal en cada país. </a:t>
            </a:r>
          </a:p>
          <a:p>
            <a:pPr algn="ctr" fontAlgn="auto">
              <a:spcBef>
                <a:spcPts val="0"/>
              </a:spcBef>
              <a:spcAft>
                <a:spcPts val="0"/>
              </a:spcAft>
              <a:defRPr/>
            </a:pPr>
            <a:endParaRPr lang="es-ES" sz="2400" dirty="0">
              <a:solidFill>
                <a:prstClr val="black"/>
              </a:solidFill>
              <a:latin typeface="+mn-lt"/>
            </a:endParaRPr>
          </a:p>
        </p:txBody>
      </p:sp>
      <p:sp>
        <p:nvSpPr>
          <p:cNvPr id="27651" name="6 CuadroTexto"/>
          <p:cNvSpPr txBox="1">
            <a:spLocks noChangeArrowheads="1"/>
          </p:cNvSpPr>
          <p:nvPr/>
        </p:nvSpPr>
        <p:spPr bwMode="auto">
          <a:xfrm>
            <a:off x="1214438" y="2286000"/>
            <a:ext cx="6715125" cy="1323975"/>
          </a:xfrm>
          <a:prstGeom prst="rect">
            <a:avLst/>
          </a:prstGeom>
          <a:noFill/>
          <a:ln w="9525">
            <a:noFill/>
            <a:miter lim="800000"/>
            <a:headEnd/>
            <a:tailEnd/>
          </a:ln>
        </p:spPr>
        <p:txBody>
          <a:bodyPr>
            <a:spAutoFit/>
          </a:bodyPr>
          <a:lstStyle/>
          <a:p>
            <a:pPr algn="ctr"/>
            <a:endParaRPr lang="es-ES" b="1">
              <a:solidFill>
                <a:srgbClr val="000000"/>
              </a:solidFill>
              <a:latin typeface="Calibri" pitchFamily="34" charset="0"/>
            </a:endParaRPr>
          </a:p>
          <a:p>
            <a:pPr algn="ctr"/>
            <a:r>
              <a:rPr lang="es-ES" sz="2000" b="1">
                <a:solidFill>
                  <a:srgbClr val="000000"/>
                </a:solidFill>
                <a:latin typeface="Calibri" pitchFamily="34" charset="0"/>
              </a:rPr>
              <a:t>ENCUENTRO SUR-SUR SOBRE REGISTRO DE CONTRIBUYENTES</a:t>
            </a:r>
          </a:p>
          <a:p>
            <a:pPr algn="ctr"/>
            <a:r>
              <a:rPr lang="es-ES" sz="2000" b="1">
                <a:solidFill>
                  <a:srgbClr val="000000"/>
                </a:solidFill>
                <a:latin typeface="Calibri" pitchFamily="34" charset="0"/>
              </a:rPr>
              <a:t>La Antigua, Guatemala del 26 al 30 de agosto de 2013</a:t>
            </a:r>
            <a:endParaRPr lang="es-ES" sz="2000">
              <a:solidFill>
                <a:srgbClr val="000000"/>
              </a:solidFill>
              <a:latin typeface="Calibri" pitchFamily="34" charset="0"/>
            </a:endParaRPr>
          </a:p>
          <a:p>
            <a:pPr algn="ctr">
              <a:spcBef>
                <a:spcPct val="10000"/>
              </a:spcBef>
            </a:pPr>
            <a:r>
              <a:rPr lang="es-ES_tradnl" sz="2000" b="1" i="1">
                <a:solidFill>
                  <a:srgbClr val="C00000"/>
                </a:solidFill>
                <a:ea typeface="Arial Unicode MS" pitchFamily="34" charset="-128"/>
                <a:cs typeface="Arial" charset="0"/>
              </a:rPr>
              <a:t> </a:t>
            </a:r>
            <a:endParaRPr lang="es-ES" sz="2000">
              <a:solidFill>
                <a:srgbClr val="000000"/>
              </a:solidFill>
              <a:latin typeface="Calibri" pitchFamily="34" charset="0"/>
              <a:ea typeface="Arial Unicode MS" pitchFamily="34" charset="-128"/>
              <a:cs typeface="Arial" charset="0"/>
            </a:endParaRPr>
          </a:p>
        </p:txBody>
      </p:sp>
      <p:sp>
        <p:nvSpPr>
          <p:cNvPr id="10" name="9 CuadroTexto"/>
          <p:cNvSpPr txBox="1"/>
          <p:nvPr/>
        </p:nvSpPr>
        <p:spPr>
          <a:xfrm>
            <a:off x="285750" y="6367463"/>
            <a:ext cx="8572500" cy="307975"/>
          </a:xfrm>
          <a:prstGeom prst="rect">
            <a:avLst/>
          </a:prstGeom>
          <a:noFill/>
        </p:spPr>
        <p:txBody>
          <a:bodyPr>
            <a:spAutoFit/>
          </a:bodyPr>
          <a:lstStyle/>
          <a:p>
            <a:pPr algn="ctr" eaLnBrk="0" fontAlgn="auto" hangingPunct="0">
              <a:spcBef>
                <a:spcPts val="0"/>
              </a:spcBef>
              <a:spcAft>
                <a:spcPts val="0"/>
              </a:spcAft>
              <a:defRPr/>
            </a:pPr>
            <a:r>
              <a:rPr lang="es-ES_tradnl" sz="1400" b="1" i="1" kern="1000" spc="-70" dirty="0">
                <a:solidFill>
                  <a:srgbClr val="0000CC"/>
                </a:solidFill>
                <a:latin typeface="Arial" pitchFamily="34" charset="0"/>
                <a:ea typeface="Arial Unicode MS" pitchFamily="34" charset="-128"/>
                <a:cs typeface="Arial" pitchFamily="34" charset="0"/>
              </a:rPr>
              <a:t>EUROSOCIAL: Encuentro SUR-SUR sobre Registro de contribuyentes. Guatemala Agosto 2013 </a:t>
            </a:r>
            <a:endParaRPr lang="es-ES" sz="1400" b="1" kern="1000" spc="-70" dirty="0">
              <a:solidFill>
                <a:srgbClr val="0000CC"/>
              </a:solidFill>
              <a:latin typeface="Times New Roman" charset="0"/>
            </a:endParaRPr>
          </a:p>
        </p:txBody>
      </p:sp>
      <p:pic>
        <p:nvPicPr>
          <p:cNvPr id="27653" name="0 Imagen" descr="logo_eurosocial_rgb.jpg"/>
          <p:cNvPicPr>
            <a:picLocks noChangeAspect="1" noChangeArrowheads="1"/>
          </p:cNvPicPr>
          <p:nvPr/>
        </p:nvPicPr>
        <p:blipFill>
          <a:blip r:embed="rId4"/>
          <a:srcRect/>
          <a:stretch>
            <a:fillRect/>
          </a:stretch>
        </p:blipFill>
        <p:spPr bwMode="auto">
          <a:xfrm>
            <a:off x="1857375" y="857250"/>
            <a:ext cx="5429250" cy="9286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Line 12"/>
          <p:cNvSpPr>
            <a:spLocks noChangeShapeType="1"/>
          </p:cNvSpPr>
          <p:nvPr/>
        </p:nvSpPr>
        <p:spPr bwMode="auto">
          <a:xfrm>
            <a:off x="3452813" y="4019550"/>
            <a:ext cx="0" cy="0"/>
          </a:xfrm>
          <a:prstGeom prst="line">
            <a:avLst/>
          </a:prstGeom>
          <a:noFill/>
          <a:ln w="106363">
            <a:solidFill>
              <a:schemeClr val="accent2"/>
            </a:solidFill>
            <a:round/>
            <a:headEnd/>
            <a:tailEnd/>
          </a:ln>
        </p:spPr>
        <p:txBody>
          <a:bodyPr/>
          <a:lstStyle/>
          <a:p>
            <a:endParaRPr lang="en-US"/>
          </a:p>
        </p:txBody>
      </p:sp>
      <p:sp>
        <p:nvSpPr>
          <p:cNvPr id="37891" name="Line 13"/>
          <p:cNvSpPr>
            <a:spLocks noChangeShapeType="1"/>
          </p:cNvSpPr>
          <p:nvPr/>
        </p:nvSpPr>
        <p:spPr bwMode="auto">
          <a:xfrm>
            <a:off x="4784725" y="4148138"/>
            <a:ext cx="1588" cy="0"/>
          </a:xfrm>
          <a:prstGeom prst="line">
            <a:avLst/>
          </a:prstGeom>
          <a:noFill/>
          <a:ln w="106363">
            <a:solidFill>
              <a:schemeClr val="accent2"/>
            </a:solidFill>
            <a:round/>
            <a:headEnd/>
            <a:tailEnd/>
          </a:ln>
        </p:spPr>
        <p:txBody>
          <a:bodyPr/>
          <a:lstStyle/>
          <a:p>
            <a:endParaRPr lang="en-US"/>
          </a:p>
        </p:txBody>
      </p:sp>
      <p:sp>
        <p:nvSpPr>
          <p:cNvPr id="6" name="Text Box 3"/>
          <p:cNvSpPr txBox="1">
            <a:spLocks noChangeArrowheads="1"/>
          </p:cNvSpPr>
          <p:nvPr/>
        </p:nvSpPr>
        <p:spPr bwMode="auto">
          <a:xfrm>
            <a:off x="401042" y="1551469"/>
            <a:ext cx="8203536" cy="4967038"/>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lgn="ctr" eaLnBrk="0" hangingPunct="0">
              <a:spcBef>
                <a:spcPts val="1800"/>
              </a:spcBef>
              <a:defRPr/>
            </a:pPr>
            <a:r>
              <a:rPr lang="es-ES" sz="1600" b="1" kern="0" dirty="0">
                <a:solidFill>
                  <a:schemeClr val="tx1"/>
                </a:solidFill>
                <a:latin typeface="Arial" pitchFamily="34" charset="0"/>
                <a:cs typeface="Arial" pitchFamily="34" charset="0"/>
              </a:rPr>
              <a:t>Mejora de las herramientas de selección. El Zujar</a:t>
            </a:r>
          </a:p>
          <a:p>
            <a:pPr algn="just" eaLnBrk="0" hangingPunct="0">
              <a:spcBef>
                <a:spcPts val="1800"/>
              </a:spcBef>
              <a:defRPr/>
            </a:pPr>
            <a:r>
              <a:rPr lang="es-ES" sz="1600" kern="0" dirty="0">
                <a:solidFill>
                  <a:schemeClr val="tx1"/>
                </a:solidFill>
                <a:latin typeface="Arial" pitchFamily="34" charset="0"/>
                <a:cs typeface="Arial" pitchFamily="34" charset="0"/>
              </a:rPr>
              <a:t>Cada una de las aplicaciones de control de la AEAT, y las censales no son una excepción, disponen de un sistema propio de selección de expedientes, el INFO-CLASE. </a:t>
            </a:r>
          </a:p>
          <a:p>
            <a:pPr algn="just" eaLnBrk="0" hangingPunct="0">
              <a:spcBef>
                <a:spcPts val="1800"/>
              </a:spcBef>
              <a:defRPr/>
            </a:pPr>
            <a:r>
              <a:rPr lang="es-ES" sz="1600" kern="0" dirty="0">
                <a:solidFill>
                  <a:schemeClr val="tx1"/>
                </a:solidFill>
                <a:latin typeface="Arial" pitchFamily="34" charset="0"/>
                <a:cs typeface="Arial" pitchFamily="34" charset="0"/>
              </a:rPr>
              <a:t>En el INFO-CLASE aparecen todos los expedientes contenidos en la aplicación junto con los atributos que los caracterizan. </a:t>
            </a:r>
          </a:p>
          <a:p>
            <a:pPr algn="just" eaLnBrk="0" hangingPunct="0">
              <a:spcBef>
                <a:spcPts val="1800"/>
              </a:spcBef>
              <a:defRPr/>
            </a:pPr>
            <a:r>
              <a:rPr lang="es-ES" sz="1600" kern="0" dirty="0">
                <a:solidFill>
                  <a:schemeClr val="tx1"/>
                </a:solidFill>
                <a:latin typeface="Arial" pitchFamily="34" charset="0"/>
                <a:cs typeface="Arial" pitchFamily="34" charset="0"/>
              </a:rPr>
              <a:t>Mediante la utilización de comandos (“y”, “o”, “n”) las oficinas gestoras conforman los subconjuntos de expedientes a tratar </a:t>
            </a:r>
          </a:p>
          <a:p>
            <a:pPr algn="just" eaLnBrk="0" hangingPunct="0">
              <a:spcBef>
                <a:spcPts val="1800"/>
              </a:spcBef>
              <a:defRPr/>
            </a:pPr>
            <a:r>
              <a:rPr lang="es-ES" sz="1600" kern="0" dirty="0">
                <a:solidFill>
                  <a:schemeClr val="tx1"/>
                </a:solidFill>
                <a:latin typeface="Arial" pitchFamily="34" charset="0"/>
                <a:cs typeface="Arial" pitchFamily="34" charset="0"/>
              </a:rPr>
              <a:t>Pero las aplicaciones gestoras tienen limites en cuanto a la selección y priorización de expedientes pues los atributos son muy estables en el tiempo y su adaptación  es poco flexible a corto plazo para atender todos los requerimientos de las oficinas gestoras.</a:t>
            </a:r>
            <a:endParaRPr lang="es-ES" sz="1600" kern="0" dirty="0">
              <a:solidFill>
                <a:schemeClr val="tx1"/>
              </a:solidFill>
              <a:latin typeface="Arial" pitchFamily="34" charset="0"/>
              <a:cs typeface="Arial" pitchFamily="34" charset="0"/>
            </a:endParaRPr>
          </a:p>
          <a:p>
            <a:pPr algn="just" eaLnBrk="0" hangingPunct="0">
              <a:spcBef>
                <a:spcPts val="1800"/>
              </a:spcBef>
              <a:defRPr/>
            </a:pPr>
            <a:r>
              <a:rPr lang="es-ES" sz="1600" b="1" dirty="0">
                <a:solidFill>
                  <a:srgbClr val="000000"/>
                </a:solidFill>
                <a:latin typeface="Arial" pitchFamily="34" charset="0"/>
                <a:cs typeface="Arial" pitchFamily="34" charset="0"/>
              </a:rPr>
              <a:t>OBJETIVO: Disponer de una herramienta horizontal de selección, que contenga en una sola base de datos, la totalidad de la información de la que dispone la AEAT. El ZUJAR. Tecnología DATA-WAREHOUSE, basado en álgebra booleana. Funciona con el uso de operadores lógicos. </a:t>
            </a:r>
          </a:p>
        </p:txBody>
      </p:sp>
      <p:sp>
        <p:nvSpPr>
          <p:cNvPr id="8" name="2 Marcador de contenido"/>
          <p:cNvSpPr txBox="1">
            <a:spLocks/>
          </p:cNvSpPr>
          <p:nvPr/>
        </p:nvSpPr>
        <p:spPr>
          <a:xfrm>
            <a:off x="457200" y="1425575"/>
            <a:ext cx="8043863" cy="5218113"/>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buFont typeface="Arial" charset="0"/>
              <a:buNone/>
              <a:defRPr/>
            </a:pPr>
            <a:endParaRPr lang="es-ES" sz="1400" kern="0" dirty="0" smtClean="0">
              <a:solidFill>
                <a:srgbClr val="000099"/>
              </a:solidFill>
              <a:latin typeface="Arial" pitchFamily="34" charset="0"/>
              <a:cs typeface="Arial" pitchFamily="34" charset="0"/>
            </a:endParaRPr>
          </a:p>
        </p:txBody>
      </p:sp>
      <p:sp>
        <p:nvSpPr>
          <p:cNvPr id="10" name="Rectangle 2"/>
          <p:cNvSpPr>
            <a:spLocks noChangeArrowheads="1"/>
          </p:cNvSpPr>
          <p:nvPr/>
        </p:nvSpPr>
        <p:spPr bwMode="auto">
          <a:xfrm>
            <a:off x="541108" y="657999"/>
            <a:ext cx="8070850" cy="646331"/>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fontAlgn="auto" hangingPunct="0">
              <a:spcBef>
                <a:spcPts val="0"/>
              </a:spcBef>
              <a:spcAft>
                <a:spcPts val="0"/>
              </a:spcAft>
              <a:defRPr/>
            </a:pPr>
            <a:r>
              <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Áreas de actuación prioritaria en el ámbito censal</a:t>
            </a:r>
          </a:p>
          <a:p>
            <a:pPr algn="ctr" eaLnBrk="0" fontAlgn="auto" hangingPunct="0">
              <a:spcBef>
                <a:spcPts val="0"/>
              </a:spcBef>
              <a:spcAft>
                <a:spcPts val="0"/>
              </a:spcAft>
              <a:defRPr/>
            </a:pPr>
            <a:r>
              <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Control del cumplimiento de las obligaciones censales</a:t>
            </a:r>
            <a:endPar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Line 12"/>
          <p:cNvSpPr>
            <a:spLocks noChangeShapeType="1"/>
          </p:cNvSpPr>
          <p:nvPr/>
        </p:nvSpPr>
        <p:spPr bwMode="auto">
          <a:xfrm>
            <a:off x="3452813" y="4019550"/>
            <a:ext cx="0" cy="0"/>
          </a:xfrm>
          <a:prstGeom prst="line">
            <a:avLst/>
          </a:prstGeom>
          <a:noFill/>
          <a:ln w="106363">
            <a:solidFill>
              <a:schemeClr val="accent2"/>
            </a:solidFill>
            <a:round/>
            <a:headEnd/>
            <a:tailEnd/>
          </a:ln>
        </p:spPr>
        <p:txBody>
          <a:bodyPr/>
          <a:lstStyle/>
          <a:p>
            <a:endParaRPr lang="en-US"/>
          </a:p>
        </p:txBody>
      </p:sp>
      <p:sp>
        <p:nvSpPr>
          <p:cNvPr id="38914" name="Line 13"/>
          <p:cNvSpPr>
            <a:spLocks noChangeShapeType="1"/>
          </p:cNvSpPr>
          <p:nvPr/>
        </p:nvSpPr>
        <p:spPr bwMode="auto">
          <a:xfrm>
            <a:off x="4784725" y="4148138"/>
            <a:ext cx="1588" cy="0"/>
          </a:xfrm>
          <a:prstGeom prst="line">
            <a:avLst/>
          </a:prstGeom>
          <a:noFill/>
          <a:ln w="106363">
            <a:solidFill>
              <a:schemeClr val="accent2"/>
            </a:solidFill>
            <a:round/>
            <a:headEnd/>
            <a:tailEnd/>
          </a:ln>
        </p:spPr>
        <p:txBody>
          <a:bodyPr/>
          <a:lstStyle/>
          <a:p>
            <a:endParaRPr lang="en-US"/>
          </a:p>
        </p:txBody>
      </p:sp>
      <p:sp>
        <p:nvSpPr>
          <p:cNvPr id="6" name="Text Box 3"/>
          <p:cNvSpPr txBox="1">
            <a:spLocks noChangeArrowheads="1"/>
          </p:cNvSpPr>
          <p:nvPr/>
        </p:nvSpPr>
        <p:spPr bwMode="auto">
          <a:xfrm>
            <a:off x="374561" y="1676672"/>
            <a:ext cx="8203536" cy="4967038"/>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lgn="ctr" eaLnBrk="0" hangingPunct="0">
              <a:spcBef>
                <a:spcPts val="1800"/>
              </a:spcBef>
              <a:defRPr/>
            </a:pPr>
            <a:r>
              <a:rPr lang="es-ES" sz="1600" b="1" kern="0" dirty="0">
                <a:solidFill>
                  <a:schemeClr val="tx1"/>
                </a:solidFill>
                <a:latin typeface="Arial" pitchFamily="34" charset="0"/>
                <a:cs typeface="Arial" pitchFamily="34" charset="0"/>
              </a:rPr>
              <a:t>Externalización de </a:t>
            </a:r>
            <a:r>
              <a:rPr lang="es-ES" sz="1600" b="1" kern="0" dirty="0">
                <a:solidFill>
                  <a:schemeClr val="tx1"/>
                </a:solidFill>
                <a:latin typeface="Arial" pitchFamily="34" charset="0"/>
                <a:cs typeface="Arial" pitchFamily="34" charset="0"/>
              </a:rPr>
              <a:t>tareas</a:t>
            </a:r>
          </a:p>
          <a:p>
            <a:pPr algn="just" eaLnBrk="0" hangingPunct="0">
              <a:spcBef>
                <a:spcPts val="1800"/>
              </a:spcBef>
              <a:defRPr/>
            </a:pPr>
            <a:r>
              <a:rPr lang="es-ES" sz="1600" kern="0" dirty="0">
                <a:solidFill>
                  <a:schemeClr val="tx1"/>
                </a:solidFill>
                <a:latin typeface="Arial" pitchFamily="34" charset="0"/>
                <a:cs typeface="Arial" pitchFamily="34" charset="0"/>
              </a:rPr>
              <a:t>La limitación de recursos y el objetivo de potenciar la vía telemática como medio de relación del administrado con la Administración han motivado que, en los últimos tiempos, la AEAT haya ido utilizando, cada vez con mayor frecuencia, un sistema de alertas emergentes, que se activan en el mismo instante en que se accede a la Sede Electrónica, y que orientan al obligado tributario hacia la resolución sencilla y rápida de sus incoherencias censales.</a:t>
            </a:r>
          </a:p>
          <a:p>
            <a:pPr algn="just" eaLnBrk="0" hangingPunct="0">
              <a:spcBef>
                <a:spcPts val="1800"/>
              </a:spcBef>
              <a:defRPr/>
            </a:pPr>
            <a:r>
              <a:rPr lang="es-ES" sz="1600" kern="0" dirty="0">
                <a:solidFill>
                  <a:schemeClr val="tx1"/>
                </a:solidFill>
                <a:latin typeface="Arial" pitchFamily="34" charset="0"/>
                <a:cs typeface="Arial" pitchFamily="34" charset="0"/>
              </a:rPr>
              <a:t>.</a:t>
            </a:r>
            <a:endParaRPr lang="es-ES" sz="1600" kern="0" dirty="0">
              <a:solidFill>
                <a:schemeClr val="tx1"/>
              </a:solidFill>
              <a:latin typeface="Arial" pitchFamily="34" charset="0"/>
              <a:cs typeface="Arial" pitchFamily="34" charset="0"/>
            </a:endParaRPr>
          </a:p>
          <a:p>
            <a:pPr algn="just" eaLnBrk="0" hangingPunct="0">
              <a:spcBef>
                <a:spcPts val="1800"/>
              </a:spcBef>
              <a:defRPr/>
            </a:pPr>
            <a:r>
              <a:rPr lang="es-ES" sz="1600" dirty="0">
                <a:solidFill>
                  <a:srgbClr val="000000"/>
                </a:solidFill>
                <a:latin typeface="Arial" pitchFamily="34" charset="0"/>
                <a:cs typeface="Arial" pitchFamily="34" charset="0"/>
              </a:rPr>
              <a:t>Hoy en día se aprovecha cualquier acceso del obligado para mostrarle, en su caso,  los mensajes de alerta, pero el proyecto nació aprovechando la gran “afluencia telemática” de los obligados en periodos de presentación de declaraciones. En el momento de la presentación de la declaración, se le mostraban mensajes de alerta que, sin impedir la propia presentación, advertían de las incoherencias detectadas. </a:t>
            </a:r>
          </a:p>
        </p:txBody>
      </p:sp>
      <p:sp>
        <p:nvSpPr>
          <p:cNvPr id="8" name="2 Marcador de contenido"/>
          <p:cNvSpPr txBox="1">
            <a:spLocks/>
          </p:cNvSpPr>
          <p:nvPr/>
        </p:nvSpPr>
        <p:spPr>
          <a:xfrm>
            <a:off x="457200" y="1425575"/>
            <a:ext cx="8043863" cy="5218113"/>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buFont typeface="Arial" charset="0"/>
              <a:buNone/>
              <a:defRPr/>
            </a:pPr>
            <a:endParaRPr lang="es-ES" sz="1400" kern="0" dirty="0" smtClean="0">
              <a:solidFill>
                <a:srgbClr val="000099"/>
              </a:solidFill>
              <a:latin typeface="Arial" pitchFamily="34" charset="0"/>
              <a:cs typeface="Arial" pitchFamily="34" charset="0"/>
            </a:endParaRPr>
          </a:p>
        </p:txBody>
      </p:sp>
      <p:sp>
        <p:nvSpPr>
          <p:cNvPr id="10" name="Rectangle 2"/>
          <p:cNvSpPr>
            <a:spLocks noChangeArrowheads="1"/>
          </p:cNvSpPr>
          <p:nvPr/>
        </p:nvSpPr>
        <p:spPr bwMode="auto">
          <a:xfrm>
            <a:off x="541108" y="657999"/>
            <a:ext cx="8070850" cy="646331"/>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fontAlgn="auto" hangingPunct="0">
              <a:spcBef>
                <a:spcPts val="0"/>
              </a:spcBef>
              <a:spcAft>
                <a:spcPts val="0"/>
              </a:spcAft>
              <a:defRPr/>
            </a:pPr>
            <a:r>
              <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Áreas de actuación prioritaria en el ámbito censal</a:t>
            </a:r>
          </a:p>
          <a:p>
            <a:pPr algn="ctr" eaLnBrk="0" fontAlgn="auto" hangingPunct="0">
              <a:spcBef>
                <a:spcPts val="0"/>
              </a:spcBef>
              <a:spcAft>
                <a:spcPts val="0"/>
              </a:spcAft>
              <a:defRPr/>
            </a:pPr>
            <a:r>
              <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Control del cumplimiento de las obligaciones censales</a:t>
            </a:r>
            <a:endPar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Line 12"/>
          <p:cNvSpPr>
            <a:spLocks noChangeShapeType="1"/>
          </p:cNvSpPr>
          <p:nvPr/>
        </p:nvSpPr>
        <p:spPr bwMode="auto">
          <a:xfrm>
            <a:off x="3452813" y="4019550"/>
            <a:ext cx="0" cy="0"/>
          </a:xfrm>
          <a:prstGeom prst="line">
            <a:avLst/>
          </a:prstGeom>
          <a:noFill/>
          <a:ln w="106363">
            <a:solidFill>
              <a:schemeClr val="accent2"/>
            </a:solidFill>
            <a:round/>
            <a:headEnd/>
            <a:tailEnd/>
          </a:ln>
        </p:spPr>
        <p:txBody>
          <a:bodyPr/>
          <a:lstStyle/>
          <a:p>
            <a:endParaRPr lang="en-US"/>
          </a:p>
        </p:txBody>
      </p:sp>
      <p:sp>
        <p:nvSpPr>
          <p:cNvPr id="39938" name="Line 13"/>
          <p:cNvSpPr>
            <a:spLocks noChangeShapeType="1"/>
          </p:cNvSpPr>
          <p:nvPr/>
        </p:nvSpPr>
        <p:spPr bwMode="auto">
          <a:xfrm>
            <a:off x="4784725" y="4148138"/>
            <a:ext cx="1588" cy="0"/>
          </a:xfrm>
          <a:prstGeom prst="line">
            <a:avLst/>
          </a:prstGeom>
          <a:noFill/>
          <a:ln w="106363">
            <a:solidFill>
              <a:schemeClr val="accent2"/>
            </a:solidFill>
            <a:round/>
            <a:headEnd/>
            <a:tailEnd/>
          </a:ln>
        </p:spPr>
        <p:txBody>
          <a:bodyPr/>
          <a:lstStyle/>
          <a:p>
            <a:endParaRPr lang="en-US"/>
          </a:p>
        </p:txBody>
      </p:sp>
      <p:sp>
        <p:nvSpPr>
          <p:cNvPr id="6" name="Text Box 3"/>
          <p:cNvSpPr txBox="1">
            <a:spLocks noChangeArrowheads="1"/>
          </p:cNvSpPr>
          <p:nvPr/>
        </p:nvSpPr>
        <p:spPr bwMode="auto">
          <a:xfrm>
            <a:off x="472920" y="1696223"/>
            <a:ext cx="8203536" cy="4967038"/>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lgn="ctr" eaLnBrk="0" hangingPunct="0">
              <a:spcBef>
                <a:spcPts val="1800"/>
              </a:spcBef>
              <a:defRPr/>
            </a:pPr>
            <a:r>
              <a:rPr lang="es-ES" sz="1600" b="1" kern="0" dirty="0">
                <a:solidFill>
                  <a:schemeClr val="tx1"/>
                </a:solidFill>
                <a:latin typeface="Arial" pitchFamily="34" charset="0"/>
                <a:cs typeface="Arial" pitchFamily="34" charset="0"/>
              </a:rPr>
              <a:t>Mejora de los procedimientos y actuaciones de </a:t>
            </a:r>
            <a:r>
              <a:rPr lang="es-ES" sz="1600" b="1" kern="0" dirty="0">
                <a:solidFill>
                  <a:schemeClr val="tx1"/>
                </a:solidFill>
                <a:latin typeface="Arial" pitchFamily="34" charset="0"/>
                <a:cs typeface="Arial" pitchFamily="34" charset="0"/>
              </a:rPr>
              <a:t>control</a:t>
            </a:r>
          </a:p>
          <a:p>
            <a:pPr algn="just" eaLnBrk="0" hangingPunct="0">
              <a:spcBef>
                <a:spcPts val="1800"/>
              </a:spcBef>
              <a:defRPr/>
            </a:pPr>
            <a:r>
              <a:rPr lang="es-ES" sz="1600" kern="0" dirty="0">
                <a:solidFill>
                  <a:schemeClr val="tx1"/>
                </a:solidFill>
                <a:latin typeface="Arial" pitchFamily="34" charset="0"/>
                <a:cs typeface="Arial" pitchFamily="34" charset="0"/>
              </a:rPr>
              <a:t>Un objetivo estratégico de la AEAT consiste en diseñar actuaciones, procedimientos y aplicaciones sencillas y eficaces. En la consecución de dicho objetivo, los últimos avances se han producidos en:</a:t>
            </a:r>
          </a:p>
          <a:p>
            <a:pPr marL="342900" indent="-342900" algn="just" eaLnBrk="0" hangingPunct="0">
              <a:spcBef>
                <a:spcPts val="1800"/>
              </a:spcBef>
              <a:buFont typeface="Wingdings" pitchFamily="2" charset="2"/>
              <a:buChar char="v"/>
              <a:defRPr/>
            </a:pPr>
            <a:r>
              <a:rPr lang="es-ES" sz="1600" kern="0" dirty="0">
                <a:solidFill>
                  <a:schemeClr val="tx1"/>
                </a:solidFill>
                <a:latin typeface="Arial" pitchFamily="34" charset="0"/>
                <a:cs typeface="Arial" pitchFamily="34" charset="0"/>
              </a:rPr>
              <a:t>Introducción de las automatizaciones</a:t>
            </a:r>
          </a:p>
          <a:p>
            <a:pPr marL="342900" indent="-342900" algn="just" eaLnBrk="0" hangingPunct="0">
              <a:spcBef>
                <a:spcPts val="1800"/>
              </a:spcBef>
              <a:buFont typeface="Wingdings" pitchFamily="2" charset="2"/>
              <a:buChar char="v"/>
              <a:defRPr/>
            </a:pPr>
            <a:r>
              <a:rPr lang="es-ES" sz="1600" kern="0" dirty="0">
                <a:solidFill>
                  <a:schemeClr val="tx1"/>
                </a:solidFill>
                <a:latin typeface="Arial" pitchFamily="34" charset="0"/>
                <a:cs typeface="Arial" pitchFamily="34" charset="0"/>
              </a:rPr>
              <a:t>Mejora de la selección y priorización de los expedientes a tratar a través del envío de colectivos de la aplicación al Zujar, y vuelta de éste último ya “refinados”. Es algo horizontal, pero que, obviamente, ha mejorado la selección en el ámbito censal</a:t>
            </a:r>
          </a:p>
          <a:p>
            <a:pPr marL="342900" indent="-342900" algn="just" eaLnBrk="0" hangingPunct="0">
              <a:spcBef>
                <a:spcPts val="1800"/>
              </a:spcBef>
              <a:buFont typeface="Wingdings" pitchFamily="2" charset="2"/>
              <a:buChar char="v"/>
              <a:defRPr/>
            </a:pPr>
            <a:r>
              <a:rPr lang="es-ES" sz="1600" kern="0" dirty="0">
                <a:solidFill>
                  <a:schemeClr val="tx1"/>
                </a:solidFill>
                <a:latin typeface="Arial" pitchFamily="34" charset="0"/>
                <a:cs typeface="Arial" pitchFamily="34" charset="0"/>
              </a:rPr>
              <a:t>Actuaciones de campo: En los últimos tiempos la AEAT ha incrementado su presencia fuera de las oficinas</a:t>
            </a:r>
          </a:p>
          <a:p>
            <a:pPr marL="342900" indent="-342900" algn="just" eaLnBrk="0" hangingPunct="0">
              <a:spcBef>
                <a:spcPts val="1800"/>
              </a:spcBef>
              <a:buFont typeface="Wingdings" pitchFamily="2" charset="2"/>
              <a:buChar char="v"/>
              <a:defRPr/>
            </a:pPr>
            <a:r>
              <a:rPr lang="es-ES" sz="1600" kern="0" dirty="0">
                <a:solidFill>
                  <a:schemeClr val="tx1"/>
                </a:solidFill>
                <a:latin typeface="Arial" pitchFamily="34" charset="0"/>
                <a:cs typeface="Arial" pitchFamily="34" charset="0"/>
              </a:rPr>
              <a:t>Notificaciones Electrónicas Obligatorias. Aunque no se refiere únicamente al ámbito censal, ya que afecta por igual a todas la notificaciones emitidas por la AEAT, merece especial mención aquí, por haber supuesto un avance muy importante desde su entrada en vigor</a:t>
            </a:r>
            <a:endParaRPr lang="es-ES" sz="1600" b="1" dirty="0">
              <a:solidFill>
                <a:srgbClr val="000000"/>
              </a:solidFill>
              <a:latin typeface="Arial" pitchFamily="34" charset="0"/>
              <a:cs typeface="Arial" pitchFamily="34" charset="0"/>
            </a:endParaRPr>
          </a:p>
        </p:txBody>
      </p:sp>
      <p:sp>
        <p:nvSpPr>
          <p:cNvPr id="10" name="Rectangle 2"/>
          <p:cNvSpPr>
            <a:spLocks noChangeArrowheads="1"/>
          </p:cNvSpPr>
          <p:nvPr/>
        </p:nvSpPr>
        <p:spPr bwMode="auto">
          <a:xfrm>
            <a:off x="541108" y="657999"/>
            <a:ext cx="8070850" cy="646331"/>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fontAlgn="auto" hangingPunct="0">
              <a:spcBef>
                <a:spcPts val="0"/>
              </a:spcBef>
              <a:spcAft>
                <a:spcPts val="0"/>
              </a:spcAft>
              <a:defRPr/>
            </a:pPr>
            <a:r>
              <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Áreas de actuación prioritaria en el ámbito censal</a:t>
            </a:r>
          </a:p>
          <a:p>
            <a:pPr algn="ctr" eaLnBrk="0" fontAlgn="auto" hangingPunct="0">
              <a:spcBef>
                <a:spcPts val="0"/>
              </a:spcBef>
              <a:spcAft>
                <a:spcPts val="0"/>
              </a:spcAft>
              <a:defRPr/>
            </a:pPr>
            <a:r>
              <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Control del cumplimiento de las obligaciones censales</a:t>
            </a:r>
            <a:endPar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Line 12"/>
          <p:cNvSpPr>
            <a:spLocks noChangeShapeType="1"/>
          </p:cNvSpPr>
          <p:nvPr/>
        </p:nvSpPr>
        <p:spPr bwMode="auto">
          <a:xfrm>
            <a:off x="3452813" y="4019550"/>
            <a:ext cx="0" cy="0"/>
          </a:xfrm>
          <a:prstGeom prst="line">
            <a:avLst/>
          </a:prstGeom>
          <a:noFill/>
          <a:ln w="106363">
            <a:solidFill>
              <a:schemeClr val="accent2"/>
            </a:solidFill>
            <a:round/>
            <a:headEnd/>
            <a:tailEnd/>
          </a:ln>
        </p:spPr>
        <p:txBody>
          <a:bodyPr/>
          <a:lstStyle/>
          <a:p>
            <a:endParaRPr lang="en-US"/>
          </a:p>
        </p:txBody>
      </p:sp>
      <p:sp>
        <p:nvSpPr>
          <p:cNvPr id="40962" name="Line 13"/>
          <p:cNvSpPr>
            <a:spLocks noChangeShapeType="1"/>
          </p:cNvSpPr>
          <p:nvPr/>
        </p:nvSpPr>
        <p:spPr bwMode="auto">
          <a:xfrm>
            <a:off x="4784725" y="4148138"/>
            <a:ext cx="1588" cy="0"/>
          </a:xfrm>
          <a:prstGeom prst="line">
            <a:avLst/>
          </a:prstGeom>
          <a:noFill/>
          <a:ln w="106363">
            <a:solidFill>
              <a:schemeClr val="accent2"/>
            </a:solidFill>
            <a:round/>
            <a:headEnd/>
            <a:tailEnd/>
          </a:ln>
        </p:spPr>
        <p:txBody>
          <a:bodyPr/>
          <a:lstStyle/>
          <a:p>
            <a:endParaRPr lang="en-US"/>
          </a:p>
        </p:txBody>
      </p:sp>
      <p:sp>
        <p:nvSpPr>
          <p:cNvPr id="6" name="Text Box 3"/>
          <p:cNvSpPr txBox="1">
            <a:spLocks noChangeArrowheads="1"/>
          </p:cNvSpPr>
          <p:nvPr/>
        </p:nvSpPr>
        <p:spPr bwMode="auto">
          <a:xfrm>
            <a:off x="629602" y="1772443"/>
            <a:ext cx="8031134" cy="475138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lgn="just">
              <a:defRPr/>
            </a:pPr>
            <a:r>
              <a:rPr lang="es-ES" sz="2000" dirty="0">
                <a:solidFill>
                  <a:prstClr val="black"/>
                </a:solidFill>
                <a:latin typeface="Arial" pitchFamily="34" charset="0"/>
                <a:cs typeface="Arial" pitchFamily="34" charset="0"/>
              </a:rPr>
              <a:t>La Ley 11/2007, en su Anexo (Definiciones), define la actuación administrativa automatizada en los siguientes términos: “</a:t>
            </a:r>
            <a:r>
              <a:rPr lang="es-ES" sz="2000" b="1" dirty="0">
                <a:solidFill>
                  <a:prstClr val="black"/>
                </a:solidFill>
                <a:latin typeface="Arial" pitchFamily="34" charset="0"/>
                <a:cs typeface="Arial" pitchFamily="34" charset="0"/>
              </a:rPr>
              <a:t>Actuación administrativa producida por un sistema de información</a:t>
            </a:r>
            <a:r>
              <a:rPr lang="es-ES" sz="2000" dirty="0">
                <a:solidFill>
                  <a:prstClr val="black"/>
                </a:solidFill>
                <a:latin typeface="Arial" pitchFamily="34" charset="0"/>
                <a:cs typeface="Arial" pitchFamily="34" charset="0"/>
              </a:rPr>
              <a:t> adecuadamente programado </a:t>
            </a:r>
            <a:r>
              <a:rPr lang="es-ES" sz="2000" b="1" dirty="0">
                <a:solidFill>
                  <a:prstClr val="black"/>
                </a:solidFill>
                <a:latin typeface="Arial" pitchFamily="34" charset="0"/>
                <a:cs typeface="Arial" pitchFamily="34" charset="0"/>
              </a:rPr>
              <a:t>sin necesidad de intervención de una persona física</a:t>
            </a:r>
            <a:r>
              <a:rPr lang="es-ES" sz="2000" dirty="0">
                <a:solidFill>
                  <a:prstClr val="black"/>
                </a:solidFill>
                <a:latin typeface="Arial" pitchFamily="34" charset="0"/>
                <a:cs typeface="Arial" pitchFamily="34" charset="0"/>
              </a:rPr>
              <a:t> en cada caso singular. Incluye la producción de actos de trámite o resolutorios de procedimientos, así como de meros actos de comunicación”.</a:t>
            </a:r>
          </a:p>
          <a:p>
            <a:pPr algn="just">
              <a:defRPr/>
            </a:pPr>
            <a:endParaRPr lang="es-ES" sz="2000" dirty="0">
              <a:solidFill>
                <a:prstClr val="black"/>
              </a:solidFill>
              <a:latin typeface="Arial" pitchFamily="34" charset="0"/>
              <a:cs typeface="Arial" pitchFamily="34" charset="0"/>
            </a:endParaRPr>
          </a:p>
          <a:p>
            <a:pPr algn="just">
              <a:defRPr/>
            </a:pPr>
            <a:r>
              <a:rPr lang="es-ES" sz="2000" dirty="0">
                <a:solidFill>
                  <a:prstClr val="black"/>
                </a:solidFill>
                <a:latin typeface="Arial" pitchFamily="34" charset="0"/>
                <a:cs typeface="Arial" pitchFamily="34" charset="0"/>
              </a:rPr>
              <a:t>En el ámbito censal se están introduciendo automatizaciones tanto en la generación y emisión de todo tipo de actos administrativos, desde los que inician los procedimientos censales hasta los que lo finalizan.</a:t>
            </a:r>
            <a:endParaRPr lang="es-ES" sz="2000" dirty="0">
              <a:solidFill>
                <a:prstClr val="black"/>
              </a:solidFill>
              <a:latin typeface="Arial" pitchFamily="34" charset="0"/>
              <a:cs typeface="Arial" pitchFamily="34" charset="0"/>
            </a:endParaRPr>
          </a:p>
        </p:txBody>
      </p:sp>
      <p:sp>
        <p:nvSpPr>
          <p:cNvPr id="7" name="Rectangle 2"/>
          <p:cNvSpPr>
            <a:spLocks noChangeArrowheads="1"/>
          </p:cNvSpPr>
          <p:nvPr/>
        </p:nvSpPr>
        <p:spPr bwMode="auto">
          <a:xfrm>
            <a:off x="541108" y="657999"/>
            <a:ext cx="8070850" cy="40011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a:defRPr/>
            </a:pPr>
            <a:r>
              <a:rPr lang="es-ES_tradnl" sz="2000" b="1" dirty="0">
                <a:solidFill>
                  <a:prstClr val="black"/>
                </a:solidFill>
                <a:latin typeface="Arial" pitchFamily="34" charset="0"/>
                <a:cs typeface="Arial" pitchFamily="34" charset="0"/>
              </a:rPr>
              <a:t>ACTUACIONES ADMINISTRATIVAS AUTOMATIZADAS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Line 12"/>
          <p:cNvSpPr>
            <a:spLocks noChangeShapeType="1"/>
          </p:cNvSpPr>
          <p:nvPr/>
        </p:nvSpPr>
        <p:spPr bwMode="auto">
          <a:xfrm>
            <a:off x="3452813" y="4019550"/>
            <a:ext cx="0" cy="0"/>
          </a:xfrm>
          <a:prstGeom prst="line">
            <a:avLst/>
          </a:prstGeom>
          <a:noFill/>
          <a:ln w="106363">
            <a:solidFill>
              <a:schemeClr val="accent2"/>
            </a:solidFill>
            <a:round/>
            <a:headEnd/>
            <a:tailEnd/>
          </a:ln>
        </p:spPr>
        <p:txBody>
          <a:bodyPr/>
          <a:lstStyle/>
          <a:p>
            <a:endParaRPr lang="en-US"/>
          </a:p>
        </p:txBody>
      </p:sp>
      <p:sp>
        <p:nvSpPr>
          <p:cNvPr id="41986" name="Line 13"/>
          <p:cNvSpPr>
            <a:spLocks noChangeShapeType="1"/>
          </p:cNvSpPr>
          <p:nvPr/>
        </p:nvSpPr>
        <p:spPr bwMode="auto">
          <a:xfrm>
            <a:off x="4784725" y="4148138"/>
            <a:ext cx="1588" cy="0"/>
          </a:xfrm>
          <a:prstGeom prst="line">
            <a:avLst/>
          </a:prstGeom>
          <a:noFill/>
          <a:ln w="106363">
            <a:solidFill>
              <a:schemeClr val="accent2"/>
            </a:solidFill>
            <a:round/>
            <a:headEnd/>
            <a:tailEnd/>
          </a:ln>
        </p:spPr>
        <p:txBody>
          <a:bodyPr/>
          <a:lstStyle/>
          <a:p>
            <a:endParaRPr lang="en-US"/>
          </a:p>
        </p:txBody>
      </p:sp>
      <p:sp>
        <p:nvSpPr>
          <p:cNvPr id="4" name="Text Box 3"/>
          <p:cNvSpPr txBox="1">
            <a:spLocks noChangeArrowheads="1"/>
          </p:cNvSpPr>
          <p:nvPr/>
        </p:nvSpPr>
        <p:spPr bwMode="auto">
          <a:xfrm>
            <a:off x="571472" y="1357298"/>
            <a:ext cx="8104216" cy="464347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marL="268288" lvl="2" indent="-268288" algn="just" fontAlgn="auto">
              <a:lnSpc>
                <a:spcPts val="2400"/>
              </a:lnSpc>
              <a:spcBef>
                <a:spcPts val="1400"/>
              </a:spcBef>
              <a:spcAft>
                <a:spcPts val="0"/>
              </a:spcAft>
              <a:buFont typeface="Wingdings" pitchFamily="2" charset="2"/>
              <a:buChar char="Ø"/>
              <a:defRPr/>
            </a:pPr>
            <a:r>
              <a:rPr lang="es-ES" sz="2200" dirty="0">
                <a:solidFill>
                  <a:schemeClr val="tx1"/>
                </a:solidFill>
                <a:latin typeface="Arial" pitchFamily="34" charset="0"/>
                <a:cs typeface="Times New Roman" pitchFamily="18" charset="0"/>
              </a:rPr>
              <a:t>El sistema de notificaciones electrónicas obligatorias (NEO) consiste en que determinadas personas y entidades, que se entiende que disponen de los medios tecnológicos precisos, están obligadas a recibir por medios electrónicos (internet) las comunicaciones y notificaciones que les realice la AEAT por esta vía. </a:t>
            </a:r>
          </a:p>
          <a:p>
            <a:pPr marL="268288" lvl="2" indent="-268288" algn="just" fontAlgn="auto">
              <a:lnSpc>
                <a:spcPts val="2400"/>
              </a:lnSpc>
              <a:spcBef>
                <a:spcPts val="1400"/>
              </a:spcBef>
              <a:spcAft>
                <a:spcPts val="0"/>
              </a:spcAft>
              <a:buFont typeface="Wingdings" pitchFamily="2" charset="2"/>
              <a:buChar char="Ø"/>
              <a:defRPr/>
            </a:pPr>
            <a:r>
              <a:rPr lang="es-ES" sz="2200" dirty="0">
                <a:solidFill>
                  <a:schemeClr val="tx1"/>
                </a:solidFill>
                <a:latin typeface="Arial" pitchFamily="34" charset="0"/>
                <a:cs typeface="Times New Roman" pitchFamily="18" charset="0"/>
              </a:rPr>
              <a:t>Entró en vigor el 1 de enero de 2011</a:t>
            </a:r>
          </a:p>
          <a:p>
            <a:pPr marL="268288" lvl="2" indent="-268288" algn="just" fontAlgn="auto">
              <a:lnSpc>
                <a:spcPts val="2400"/>
              </a:lnSpc>
              <a:spcBef>
                <a:spcPts val="1400"/>
              </a:spcBef>
              <a:spcAft>
                <a:spcPts val="0"/>
              </a:spcAft>
              <a:buFont typeface="Wingdings" pitchFamily="2" charset="2"/>
              <a:buChar char="Ø"/>
              <a:defRPr/>
            </a:pPr>
            <a:r>
              <a:rPr lang="es-ES" sz="2200" dirty="0">
                <a:solidFill>
                  <a:schemeClr val="tx1"/>
                </a:solidFill>
                <a:latin typeface="Arial" pitchFamily="34" charset="0"/>
                <a:cs typeface="Times New Roman" pitchFamily="18" charset="0"/>
              </a:rPr>
              <a:t>Pero no surte efectos para cada obligado hasta que la AEAT no le comunica individualmente y por los métodos tradicionales (o por comparecencia en la sede electrónica de la AEAT) su inclusión en el mismo</a:t>
            </a:r>
          </a:p>
          <a:p>
            <a:pPr marL="268288" lvl="2" indent="-268288" algn="just" fontAlgn="auto">
              <a:lnSpc>
                <a:spcPts val="2400"/>
              </a:lnSpc>
              <a:spcBef>
                <a:spcPts val="1400"/>
              </a:spcBef>
              <a:spcAft>
                <a:spcPts val="0"/>
              </a:spcAft>
              <a:buFont typeface="Wingdings" pitchFamily="2" charset="2"/>
              <a:buChar char="Ø"/>
              <a:defRPr/>
            </a:pPr>
            <a:r>
              <a:rPr lang="es-ES" sz="2200" dirty="0">
                <a:solidFill>
                  <a:schemeClr val="tx1"/>
                </a:solidFill>
                <a:latin typeface="Arial" pitchFamily="34" charset="0"/>
                <a:cs typeface="Times New Roman" pitchFamily="18" charset="0"/>
              </a:rPr>
              <a:t>Una vez incluido en el sistema, transcurridos días sin acceder al buzón, se entiende producida la notificación.</a:t>
            </a:r>
            <a:endParaRPr lang="es-ES" sz="1600" b="1" dirty="0">
              <a:solidFill>
                <a:schemeClr val="tx1"/>
              </a:solidFill>
              <a:latin typeface="Arial" pitchFamily="34" charset="0"/>
              <a:cs typeface="Arial" pitchFamily="34" charset="0"/>
            </a:endParaRPr>
          </a:p>
        </p:txBody>
      </p:sp>
      <p:sp>
        <p:nvSpPr>
          <p:cNvPr id="5" name="Rectangle 2"/>
          <p:cNvSpPr>
            <a:spLocks noChangeArrowheads="1"/>
          </p:cNvSpPr>
          <p:nvPr/>
        </p:nvSpPr>
        <p:spPr bwMode="auto">
          <a:xfrm>
            <a:off x="541108" y="657999"/>
            <a:ext cx="8070850" cy="40011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a:defRPr/>
            </a:pPr>
            <a:r>
              <a:rPr lang="es-ES_tradnl" sz="2000" b="1" dirty="0">
                <a:solidFill>
                  <a:prstClr val="black"/>
                </a:solidFill>
                <a:latin typeface="Arial" pitchFamily="34" charset="0"/>
                <a:cs typeface="Arial" pitchFamily="34" charset="0"/>
              </a:rPr>
              <a:t>LA NOTIFICACIÓN ELECTRÓNICA OBLIGATORIA</a:t>
            </a:r>
            <a:endParaRPr lang="es-ES_tradnl" sz="2000" b="1" dirty="0">
              <a:solidFill>
                <a:prstClr val="black"/>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Line 12"/>
          <p:cNvSpPr>
            <a:spLocks noChangeShapeType="1"/>
          </p:cNvSpPr>
          <p:nvPr/>
        </p:nvSpPr>
        <p:spPr bwMode="auto">
          <a:xfrm>
            <a:off x="3452813" y="4019550"/>
            <a:ext cx="0" cy="0"/>
          </a:xfrm>
          <a:prstGeom prst="line">
            <a:avLst/>
          </a:prstGeom>
          <a:noFill/>
          <a:ln w="106363">
            <a:solidFill>
              <a:schemeClr val="accent2"/>
            </a:solidFill>
            <a:round/>
            <a:headEnd/>
            <a:tailEnd/>
          </a:ln>
        </p:spPr>
        <p:txBody>
          <a:bodyPr/>
          <a:lstStyle/>
          <a:p>
            <a:endParaRPr lang="en-US"/>
          </a:p>
        </p:txBody>
      </p:sp>
      <p:sp>
        <p:nvSpPr>
          <p:cNvPr id="43010" name="Line 13"/>
          <p:cNvSpPr>
            <a:spLocks noChangeShapeType="1"/>
          </p:cNvSpPr>
          <p:nvPr/>
        </p:nvSpPr>
        <p:spPr bwMode="auto">
          <a:xfrm>
            <a:off x="4784725" y="4148138"/>
            <a:ext cx="1588" cy="0"/>
          </a:xfrm>
          <a:prstGeom prst="line">
            <a:avLst/>
          </a:prstGeom>
          <a:noFill/>
          <a:ln w="106363">
            <a:solidFill>
              <a:schemeClr val="accent2"/>
            </a:solidFill>
            <a:round/>
            <a:headEnd/>
            <a:tailEnd/>
          </a:ln>
        </p:spPr>
        <p:txBody>
          <a:bodyPr/>
          <a:lstStyle/>
          <a:p>
            <a:endParaRPr lang="en-US"/>
          </a:p>
        </p:txBody>
      </p:sp>
      <p:sp>
        <p:nvSpPr>
          <p:cNvPr id="4" name="Text Box 3"/>
          <p:cNvSpPr txBox="1">
            <a:spLocks noChangeArrowheads="1"/>
          </p:cNvSpPr>
          <p:nvPr/>
        </p:nvSpPr>
        <p:spPr bwMode="auto">
          <a:xfrm>
            <a:off x="500034" y="1428736"/>
            <a:ext cx="8104216" cy="464347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marL="268288" lvl="2" indent="-268288" algn="just" fontAlgn="auto">
              <a:lnSpc>
                <a:spcPts val="2400"/>
              </a:lnSpc>
              <a:spcBef>
                <a:spcPts val="1400"/>
              </a:spcBef>
              <a:spcAft>
                <a:spcPts val="0"/>
              </a:spcAft>
              <a:buFont typeface="Wingdings" pitchFamily="2" charset="2"/>
              <a:buChar char="Ø"/>
              <a:defRPr/>
            </a:pPr>
            <a:endParaRPr lang="es-ES" sz="2200" dirty="0">
              <a:solidFill>
                <a:schemeClr val="tx1"/>
              </a:solidFill>
              <a:latin typeface="Arial" pitchFamily="34" charset="0"/>
              <a:cs typeface="Times New Roman" pitchFamily="18" charset="0"/>
            </a:endParaRPr>
          </a:p>
          <a:p>
            <a:pPr marL="268288" lvl="2" indent="-268288" algn="just" fontAlgn="auto">
              <a:lnSpc>
                <a:spcPts val="2400"/>
              </a:lnSpc>
              <a:spcBef>
                <a:spcPts val="1400"/>
              </a:spcBef>
              <a:spcAft>
                <a:spcPts val="0"/>
              </a:spcAft>
              <a:buFont typeface="Wingdings" pitchFamily="2" charset="2"/>
              <a:buChar char="Ø"/>
              <a:defRPr/>
            </a:pPr>
            <a:r>
              <a:rPr lang="es-ES" sz="2200" dirty="0">
                <a:solidFill>
                  <a:schemeClr val="tx1"/>
                </a:solidFill>
                <a:latin typeface="Arial" pitchFamily="34" charset="0"/>
                <a:cs typeface="Times New Roman" pitchFamily="18" charset="0"/>
              </a:rPr>
              <a:t>El nuevo sistema de notificación electrónica es más cómodo, eficaz, seguro para ambas partes, económico (e incluso ecológico) que el tradicional por correo, con acuse de recibo y posterior envío, en su caso, al BOE/Sede Electrónica</a:t>
            </a:r>
          </a:p>
          <a:p>
            <a:pPr marL="268288" lvl="2" indent="-268288" algn="just" fontAlgn="auto">
              <a:lnSpc>
                <a:spcPts val="2400"/>
              </a:lnSpc>
              <a:spcBef>
                <a:spcPts val="1400"/>
              </a:spcBef>
              <a:spcAft>
                <a:spcPts val="0"/>
              </a:spcAft>
              <a:defRPr/>
            </a:pPr>
            <a:endParaRPr lang="es-ES" sz="2200" dirty="0">
              <a:solidFill>
                <a:schemeClr val="tx1"/>
              </a:solidFill>
              <a:latin typeface="Arial" pitchFamily="34" charset="0"/>
              <a:cs typeface="Times New Roman" pitchFamily="18" charset="0"/>
            </a:endParaRPr>
          </a:p>
          <a:p>
            <a:pPr marL="268288" lvl="2" indent="-268288" algn="just" fontAlgn="auto">
              <a:lnSpc>
                <a:spcPts val="2400"/>
              </a:lnSpc>
              <a:spcBef>
                <a:spcPts val="1400"/>
              </a:spcBef>
              <a:spcAft>
                <a:spcPts val="0"/>
              </a:spcAft>
              <a:buFont typeface="Wingdings" pitchFamily="2" charset="2"/>
              <a:buChar char="Ø"/>
              <a:defRPr/>
            </a:pPr>
            <a:r>
              <a:rPr lang="es-ES" sz="2200" dirty="0">
                <a:solidFill>
                  <a:schemeClr val="tx1"/>
                </a:solidFill>
                <a:latin typeface="Arial" pitchFamily="34" charset="0"/>
                <a:cs typeface="Times New Roman" pitchFamily="18" charset="0"/>
              </a:rPr>
              <a:t>Mayor seguridad jurídica: la Administración tiene la garantía de que el interesado recibe la notificación y éste de haberla recibido, evitando las molestias (costes, desplazamientos) que conlleva el aviso de correos o el envío al Boletín.</a:t>
            </a:r>
          </a:p>
        </p:txBody>
      </p:sp>
      <p:sp>
        <p:nvSpPr>
          <p:cNvPr id="5" name="Rectangle 2"/>
          <p:cNvSpPr>
            <a:spLocks noChangeArrowheads="1"/>
          </p:cNvSpPr>
          <p:nvPr/>
        </p:nvSpPr>
        <p:spPr bwMode="auto">
          <a:xfrm>
            <a:off x="541108" y="657999"/>
            <a:ext cx="8070850" cy="40011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a:defRPr/>
            </a:pPr>
            <a:r>
              <a:rPr lang="es-ES_tradnl" sz="2000" b="1" dirty="0">
                <a:solidFill>
                  <a:prstClr val="black"/>
                </a:solidFill>
                <a:latin typeface="Arial" pitchFamily="34" charset="0"/>
                <a:cs typeface="Arial" pitchFamily="34" charset="0"/>
              </a:rPr>
              <a:t>LA NOTIFICACIÓN ELECTRÓNICA OBLIGATORIA</a:t>
            </a:r>
            <a:endParaRPr lang="es-ES_tradnl" sz="2000" b="1" dirty="0">
              <a:solidFill>
                <a:prstClr val="black"/>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Line 12"/>
          <p:cNvSpPr>
            <a:spLocks noChangeShapeType="1"/>
          </p:cNvSpPr>
          <p:nvPr/>
        </p:nvSpPr>
        <p:spPr bwMode="auto">
          <a:xfrm>
            <a:off x="3452813" y="4019550"/>
            <a:ext cx="0" cy="0"/>
          </a:xfrm>
          <a:prstGeom prst="line">
            <a:avLst/>
          </a:prstGeom>
          <a:noFill/>
          <a:ln w="106363">
            <a:solidFill>
              <a:schemeClr val="accent2"/>
            </a:solidFill>
            <a:round/>
            <a:headEnd/>
            <a:tailEnd/>
          </a:ln>
        </p:spPr>
        <p:txBody>
          <a:bodyPr/>
          <a:lstStyle/>
          <a:p>
            <a:endParaRPr lang="en-US"/>
          </a:p>
        </p:txBody>
      </p:sp>
      <p:sp>
        <p:nvSpPr>
          <p:cNvPr id="44034" name="Line 13"/>
          <p:cNvSpPr>
            <a:spLocks noChangeShapeType="1"/>
          </p:cNvSpPr>
          <p:nvPr/>
        </p:nvSpPr>
        <p:spPr bwMode="auto">
          <a:xfrm>
            <a:off x="4784725" y="4148138"/>
            <a:ext cx="1588" cy="0"/>
          </a:xfrm>
          <a:prstGeom prst="line">
            <a:avLst/>
          </a:prstGeom>
          <a:noFill/>
          <a:ln w="106363">
            <a:solidFill>
              <a:schemeClr val="accent2"/>
            </a:solidFill>
            <a:round/>
            <a:headEnd/>
            <a:tailEnd/>
          </a:ln>
        </p:spPr>
        <p:txBody>
          <a:bodyPr/>
          <a:lstStyle/>
          <a:p>
            <a:endParaRPr lang="en-US"/>
          </a:p>
        </p:txBody>
      </p:sp>
      <p:pic>
        <p:nvPicPr>
          <p:cNvPr id="44035" name="Picture 2"/>
          <p:cNvPicPr>
            <a:picLocks noChangeAspect="1" noChangeArrowheads="1"/>
          </p:cNvPicPr>
          <p:nvPr/>
        </p:nvPicPr>
        <p:blipFill>
          <a:blip r:embed="rId2"/>
          <a:srcRect/>
          <a:stretch>
            <a:fillRect/>
          </a:stretch>
        </p:blipFill>
        <p:spPr bwMode="auto">
          <a:xfrm>
            <a:off x="500063" y="1428750"/>
            <a:ext cx="8143875" cy="4786313"/>
          </a:xfrm>
          <a:prstGeom prst="rect">
            <a:avLst/>
          </a:prstGeom>
          <a:noFill/>
          <a:ln w="9525">
            <a:noFill/>
            <a:miter lim="800000"/>
            <a:headEnd/>
            <a:tailEnd/>
          </a:ln>
        </p:spPr>
      </p:pic>
      <p:sp>
        <p:nvSpPr>
          <p:cNvPr id="5" name="Rectangle 2"/>
          <p:cNvSpPr>
            <a:spLocks noChangeArrowheads="1"/>
          </p:cNvSpPr>
          <p:nvPr/>
        </p:nvSpPr>
        <p:spPr bwMode="auto">
          <a:xfrm>
            <a:off x="541108" y="657999"/>
            <a:ext cx="8070850" cy="40011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a:defRPr/>
            </a:pPr>
            <a:r>
              <a:rPr lang="es-ES_tradnl" sz="2000" b="1" dirty="0">
                <a:solidFill>
                  <a:prstClr val="black"/>
                </a:solidFill>
                <a:latin typeface="Arial" pitchFamily="34" charset="0"/>
                <a:cs typeface="Arial" pitchFamily="34" charset="0"/>
              </a:rPr>
              <a:t>LA NOTIFICACIÓN ELECTRÓNICA OBLIGATORIA</a:t>
            </a:r>
            <a:endParaRPr lang="es-ES_tradnl" sz="2000" b="1" dirty="0">
              <a:solidFill>
                <a:prstClr val="black"/>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Line 12"/>
          <p:cNvSpPr>
            <a:spLocks noChangeShapeType="1"/>
          </p:cNvSpPr>
          <p:nvPr/>
        </p:nvSpPr>
        <p:spPr bwMode="auto">
          <a:xfrm>
            <a:off x="3452813" y="4019550"/>
            <a:ext cx="0" cy="0"/>
          </a:xfrm>
          <a:prstGeom prst="line">
            <a:avLst/>
          </a:prstGeom>
          <a:noFill/>
          <a:ln w="106363">
            <a:solidFill>
              <a:schemeClr val="accent2"/>
            </a:solidFill>
            <a:round/>
            <a:headEnd/>
            <a:tailEnd/>
          </a:ln>
        </p:spPr>
        <p:txBody>
          <a:bodyPr/>
          <a:lstStyle/>
          <a:p>
            <a:endParaRPr lang="en-US"/>
          </a:p>
        </p:txBody>
      </p:sp>
      <p:sp>
        <p:nvSpPr>
          <p:cNvPr id="45058" name="Line 13"/>
          <p:cNvSpPr>
            <a:spLocks noChangeShapeType="1"/>
          </p:cNvSpPr>
          <p:nvPr/>
        </p:nvSpPr>
        <p:spPr bwMode="auto">
          <a:xfrm>
            <a:off x="4784725" y="4148138"/>
            <a:ext cx="1588" cy="0"/>
          </a:xfrm>
          <a:prstGeom prst="line">
            <a:avLst/>
          </a:prstGeom>
          <a:noFill/>
          <a:ln w="106363">
            <a:solidFill>
              <a:schemeClr val="accent2"/>
            </a:solidFill>
            <a:round/>
            <a:headEnd/>
            <a:tailEnd/>
          </a:ln>
        </p:spPr>
        <p:txBody>
          <a:bodyPr/>
          <a:lstStyle/>
          <a:p>
            <a:endParaRPr lang="en-US"/>
          </a:p>
        </p:txBody>
      </p:sp>
      <p:pic>
        <p:nvPicPr>
          <p:cNvPr id="45059" name="Picture 7"/>
          <p:cNvPicPr>
            <a:picLocks noChangeAspect="1" noChangeArrowheads="1"/>
          </p:cNvPicPr>
          <p:nvPr/>
        </p:nvPicPr>
        <p:blipFill>
          <a:blip r:embed="rId2"/>
          <a:srcRect/>
          <a:stretch>
            <a:fillRect/>
          </a:stretch>
        </p:blipFill>
        <p:spPr bwMode="auto">
          <a:xfrm>
            <a:off x="428625" y="1214438"/>
            <a:ext cx="8429625" cy="4929187"/>
          </a:xfrm>
          <a:prstGeom prst="rect">
            <a:avLst/>
          </a:prstGeom>
          <a:noFill/>
          <a:ln w="9525">
            <a:noFill/>
            <a:miter lim="800000"/>
            <a:headEnd/>
            <a:tailEnd/>
          </a:ln>
        </p:spPr>
      </p:pic>
      <p:sp>
        <p:nvSpPr>
          <p:cNvPr id="5" name="Rectangle 2"/>
          <p:cNvSpPr>
            <a:spLocks noChangeArrowheads="1"/>
          </p:cNvSpPr>
          <p:nvPr/>
        </p:nvSpPr>
        <p:spPr bwMode="auto">
          <a:xfrm>
            <a:off x="541108" y="657999"/>
            <a:ext cx="8070850" cy="40011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a:defRPr/>
            </a:pPr>
            <a:r>
              <a:rPr lang="es-ES_tradnl" sz="2000" b="1" dirty="0">
                <a:solidFill>
                  <a:prstClr val="black"/>
                </a:solidFill>
                <a:latin typeface="Arial" pitchFamily="34" charset="0"/>
                <a:cs typeface="Arial" pitchFamily="34" charset="0"/>
              </a:rPr>
              <a:t>LA NOTIFICACIÓN ELECTRÓNICA OBLIGATORIA</a:t>
            </a:r>
            <a:endParaRPr lang="es-ES_tradnl" sz="2000" b="1" dirty="0">
              <a:solidFill>
                <a:prstClr val="black"/>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Line 12"/>
          <p:cNvSpPr>
            <a:spLocks noChangeShapeType="1"/>
          </p:cNvSpPr>
          <p:nvPr/>
        </p:nvSpPr>
        <p:spPr bwMode="auto">
          <a:xfrm>
            <a:off x="3452813" y="4019550"/>
            <a:ext cx="0" cy="0"/>
          </a:xfrm>
          <a:prstGeom prst="line">
            <a:avLst/>
          </a:prstGeom>
          <a:noFill/>
          <a:ln w="106363">
            <a:solidFill>
              <a:schemeClr val="accent2"/>
            </a:solidFill>
            <a:round/>
            <a:headEnd/>
            <a:tailEnd/>
          </a:ln>
        </p:spPr>
        <p:txBody>
          <a:bodyPr/>
          <a:lstStyle/>
          <a:p>
            <a:endParaRPr lang="en-US"/>
          </a:p>
        </p:txBody>
      </p:sp>
      <p:sp>
        <p:nvSpPr>
          <p:cNvPr id="46082" name="Line 13"/>
          <p:cNvSpPr>
            <a:spLocks noChangeShapeType="1"/>
          </p:cNvSpPr>
          <p:nvPr/>
        </p:nvSpPr>
        <p:spPr bwMode="auto">
          <a:xfrm>
            <a:off x="4784725" y="4148138"/>
            <a:ext cx="1588" cy="0"/>
          </a:xfrm>
          <a:prstGeom prst="line">
            <a:avLst/>
          </a:prstGeom>
          <a:noFill/>
          <a:ln w="106363">
            <a:solidFill>
              <a:schemeClr val="accent2"/>
            </a:solidFill>
            <a:round/>
            <a:headEnd/>
            <a:tailEnd/>
          </a:ln>
        </p:spPr>
        <p:txBody>
          <a:bodyPr/>
          <a:lstStyle/>
          <a:p>
            <a:endParaRPr lang="en-US"/>
          </a:p>
        </p:txBody>
      </p:sp>
      <p:pic>
        <p:nvPicPr>
          <p:cNvPr id="46083" name="Picture 3"/>
          <p:cNvPicPr>
            <a:picLocks noChangeAspect="1" noChangeArrowheads="1"/>
          </p:cNvPicPr>
          <p:nvPr/>
        </p:nvPicPr>
        <p:blipFill>
          <a:blip r:embed="rId2"/>
          <a:srcRect/>
          <a:stretch>
            <a:fillRect/>
          </a:stretch>
        </p:blipFill>
        <p:spPr bwMode="auto">
          <a:xfrm>
            <a:off x="642938" y="1428750"/>
            <a:ext cx="7858125" cy="4714875"/>
          </a:xfrm>
          <a:prstGeom prst="rect">
            <a:avLst/>
          </a:prstGeom>
          <a:noFill/>
          <a:ln w="9525">
            <a:noFill/>
            <a:miter lim="800000"/>
            <a:headEnd/>
            <a:tailEnd/>
          </a:ln>
        </p:spPr>
      </p:pic>
      <p:sp>
        <p:nvSpPr>
          <p:cNvPr id="5" name="Rectangle 2"/>
          <p:cNvSpPr>
            <a:spLocks noChangeArrowheads="1"/>
          </p:cNvSpPr>
          <p:nvPr/>
        </p:nvSpPr>
        <p:spPr bwMode="auto">
          <a:xfrm>
            <a:off x="541108" y="657999"/>
            <a:ext cx="8070850" cy="40011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a:defRPr/>
            </a:pPr>
            <a:r>
              <a:rPr lang="es-ES_tradnl" sz="2000" b="1" dirty="0">
                <a:solidFill>
                  <a:prstClr val="black"/>
                </a:solidFill>
                <a:latin typeface="Arial" pitchFamily="34" charset="0"/>
                <a:cs typeface="Arial" pitchFamily="34" charset="0"/>
              </a:rPr>
              <a:t>LA NOTIFICACIÓN ELECTRÓNICA OBLIGATORIA</a:t>
            </a:r>
            <a:endParaRPr lang="es-ES_tradnl" sz="2000" b="1" dirty="0">
              <a:solidFill>
                <a:prstClr val="black"/>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Line 12"/>
          <p:cNvSpPr>
            <a:spLocks noChangeShapeType="1"/>
          </p:cNvSpPr>
          <p:nvPr/>
        </p:nvSpPr>
        <p:spPr bwMode="auto">
          <a:xfrm>
            <a:off x="3452813" y="4019550"/>
            <a:ext cx="0" cy="0"/>
          </a:xfrm>
          <a:prstGeom prst="line">
            <a:avLst/>
          </a:prstGeom>
          <a:noFill/>
          <a:ln w="106363">
            <a:solidFill>
              <a:schemeClr val="accent2"/>
            </a:solidFill>
            <a:round/>
            <a:headEnd/>
            <a:tailEnd/>
          </a:ln>
        </p:spPr>
        <p:txBody>
          <a:bodyPr/>
          <a:lstStyle/>
          <a:p>
            <a:endParaRPr lang="en-US"/>
          </a:p>
        </p:txBody>
      </p:sp>
      <p:sp>
        <p:nvSpPr>
          <p:cNvPr id="47106" name="Line 13"/>
          <p:cNvSpPr>
            <a:spLocks noChangeShapeType="1"/>
          </p:cNvSpPr>
          <p:nvPr/>
        </p:nvSpPr>
        <p:spPr bwMode="auto">
          <a:xfrm>
            <a:off x="4784725" y="4148138"/>
            <a:ext cx="1588" cy="0"/>
          </a:xfrm>
          <a:prstGeom prst="line">
            <a:avLst/>
          </a:prstGeom>
          <a:noFill/>
          <a:ln w="106363">
            <a:solidFill>
              <a:schemeClr val="accent2"/>
            </a:solidFill>
            <a:round/>
            <a:headEnd/>
            <a:tailEnd/>
          </a:ln>
        </p:spPr>
        <p:txBody>
          <a:bodyPr/>
          <a:lstStyle/>
          <a:p>
            <a:endParaRPr lang="en-US"/>
          </a:p>
        </p:txBody>
      </p:sp>
      <p:sp>
        <p:nvSpPr>
          <p:cNvPr id="4" name="Text Box 3"/>
          <p:cNvSpPr txBox="1">
            <a:spLocks noChangeArrowheads="1"/>
          </p:cNvSpPr>
          <p:nvPr/>
        </p:nvSpPr>
        <p:spPr bwMode="auto">
          <a:xfrm>
            <a:off x="571472" y="1428736"/>
            <a:ext cx="8104216" cy="464347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marL="268288" lvl="2" indent="-268288" algn="ctr" fontAlgn="auto">
              <a:lnSpc>
                <a:spcPts val="2400"/>
              </a:lnSpc>
              <a:spcBef>
                <a:spcPts val="1400"/>
              </a:spcBef>
              <a:spcAft>
                <a:spcPts val="0"/>
              </a:spcAft>
              <a:defRPr/>
            </a:pPr>
            <a:r>
              <a:rPr lang="es-ES" b="1" dirty="0">
                <a:solidFill>
                  <a:schemeClr val="tx1"/>
                </a:solidFill>
                <a:latin typeface="Arial" pitchFamily="34" charset="0"/>
                <a:cs typeface="Times New Roman" pitchFamily="18" charset="0"/>
              </a:rPr>
              <a:t>Estadísticas NEO</a:t>
            </a:r>
          </a:p>
          <a:p>
            <a:pPr marL="268288" lvl="2" indent="-268288" algn="just" fontAlgn="auto">
              <a:lnSpc>
                <a:spcPts val="2400"/>
              </a:lnSpc>
              <a:spcBef>
                <a:spcPts val="1400"/>
              </a:spcBef>
              <a:spcAft>
                <a:spcPts val="0"/>
              </a:spcAft>
              <a:defRPr/>
            </a:pPr>
            <a:endParaRPr lang="es-ES" sz="2200" dirty="0">
              <a:solidFill>
                <a:schemeClr val="tx1"/>
              </a:solidFill>
              <a:latin typeface="Arial" pitchFamily="34" charset="0"/>
              <a:cs typeface="Times New Roman" pitchFamily="18" charset="0"/>
            </a:endParaRPr>
          </a:p>
          <a:p>
            <a:pPr marL="268288" lvl="2" indent="-268288" algn="just" fontAlgn="auto">
              <a:lnSpc>
                <a:spcPts val="2400"/>
              </a:lnSpc>
              <a:spcBef>
                <a:spcPts val="1400"/>
              </a:spcBef>
              <a:spcAft>
                <a:spcPts val="0"/>
              </a:spcAft>
              <a:buFont typeface="Wingdings" pitchFamily="2" charset="2"/>
              <a:buChar char="Ø"/>
              <a:defRPr/>
            </a:pPr>
            <a:r>
              <a:rPr lang="es-ES" sz="2200" dirty="0">
                <a:solidFill>
                  <a:schemeClr val="tx1"/>
                </a:solidFill>
                <a:latin typeface="Arial" pitchFamily="34" charset="0"/>
                <a:cs typeface="Times New Roman" pitchFamily="18" charset="0"/>
              </a:rPr>
              <a:t>Obligados tributarios potenciales NEO 2.898.460</a:t>
            </a:r>
          </a:p>
          <a:p>
            <a:pPr marL="268288" lvl="2" indent="-268288" algn="just" fontAlgn="auto">
              <a:lnSpc>
                <a:spcPts val="2400"/>
              </a:lnSpc>
              <a:spcBef>
                <a:spcPts val="1400"/>
              </a:spcBef>
              <a:spcAft>
                <a:spcPts val="0"/>
              </a:spcAft>
              <a:buFont typeface="Wingdings" pitchFamily="2" charset="2"/>
              <a:buChar char="Ø"/>
              <a:defRPr/>
            </a:pPr>
            <a:endParaRPr lang="es-ES" sz="2200" dirty="0">
              <a:solidFill>
                <a:schemeClr val="tx1"/>
              </a:solidFill>
              <a:latin typeface="Arial" pitchFamily="34" charset="0"/>
              <a:cs typeface="Times New Roman" pitchFamily="18" charset="0"/>
            </a:endParaRPr>
          </a:p>
          <a:p>
            <a:pPr marL="268288" lvl="2" indent="-268288" algn="just" fontAlgn="auto">
              <a:lnSpc>
                <a:spcPts val="2400"/>
              </a:lnSpc>
              <a:spcBef>
                <a:spcPts val="1400"/>
              </a:spcBef>
              <a:spcAft>
                <a:spcPts val="0"/>
              </a:spcAft>
              <a:defRPr/>
            </a:pPr>
            <a:r>
              <a:rPr lang="es-ES" sz="2200" dirty="0">
                <a:solidFill>
                  <a:schemeClr val="tx1"/>
                </a:solidFill>
                <a:latin typeface="Arial" pitchFamily="34" charset="0"/>
                <a:cs typeface="Times New Roman" pitchFamily="18" charset="0"/>
              </a:rPr>
              <a:t>		- 2011: Incluimos a 526.330</a:t>
            </a:r>
          </a:p>
          <a:p>
            <a:pPr marL="268288" lvl="2" indent="-268288" algn="just" fontAlgn="auto">
              <a:lnSpc>
                <a:spcPts val="2400"/>
              </a:lnSpc>
              <a:spcBef>
                <a:spcPts val="1400"/>
              </a:spcBef>
              <a:spcAft>
                <a:spcPts val="0"/>
              </a:spcAft>
              <a:defRPr/>
            </a:pPr>
            <a:r>
              <a:rPr lang="es-ES" sz="2200" dirty="0">
                <a:solidFill>
                  <a:schemeClr val="tx1"/>
                </a:solidFill>
                <a:latin typeface="Arial" pitchFamily="34" charset="0"/>
                <a:cs typeface="Times New Roman" pitchFamily="18" charset="0"/>
              </a:rPr>
              <a:t>		- 2012: Incluimos a 1.019.402</a:t>
            </a:r>
          </a:p>
          <a:p>
            <a:pPr marL="268288" lvl="2" indent="-268288" algn="just" fontAlgn="auto">
              <a:lnSpc>
                <a:spcPts val="2400"/>
              </a:lnSpc>
              <a:spcBef>
                <a:spcPts val="1400"/>
              </a:spcBef>
              <a:spcAft>
                <a:spcPts val="0"/>
              </a:spcAft>
              <a:defRPr/>
            </a:pPr>
            <a:r>
              <a:rPr lang="es-ES" sz="2200" dirty="0">
                <a:solidFill>
                  <a:schemeClr val="tx1"/>
                </a:solidFill>
                <a:latin typeface="Arial" pitchFamily="34" charset="0"/>
                <a:cs typeface="Times New Roman" pitchFamily="18" charset="0"/>
              </a:rPr>
              <a:t>		- 2013: Vamos por 202.578</a:t>
            </a:r>
          </a:p>
          <a:p>
            <a:pPr marL="268288" lvl="2" indent="-268288" algn="just" fontAlgn="auto">
              <a:lnSpc>
                <a:spcPts val="2400"/>
              </a:lnSpc>
              <a:spcBef>
                <a:spcPts val="1400"/>
              </a:spcBef>
              <a:spcAft>
                <a:spcPts val="0"/>
              </a:spcAft>
              <a:defRPr/>
            </a:pPr>
            <a:endParaRPr lang="es-ES" sz="2200" dirty="0">
              <a:solidFill>
                <a:schemeClr val="tx1"/>
              </a:solidFill>
              <a:latin typeface="Arial" pitchFamily="34" charset="0"/>
              <a:cs typeface="Times New Roman" pitchFamily="18" charset="0"/>
            </a:endParaRPr>
          </a:p>
          <a:p>
            <a:pPr marL="268288" lvl="2" indent="-268288" algn="just" fontAlgn="auto">
              <a:lnSpc>
                <a:spcPts val="2400"/>
              </a:lnSpc>
              <a:spcBef>
                <a:spcPts val="1400"/>
              </a:spcBef>
              <a:spcAft>
                <a:spcPts val="0"/>
              </a:spcAft>
              <a:buFont typeface="Wingdings" pitchFamily="2" charset="2"/>
              <a:buChar char="Ø"/>
              <a:defRPr/>
            </a:pPr>
            <a:r>
              <a:rPr lang="es-ES" sz="2200" dirty="0">
                <a:solidFill>
                  <a:schemeClr val="tx1"/>
                </a:solidFill>
                <a:latin typeface="Arial" pitchFamily="34" charset="0"/>
                <a:cs typeface="Times New Roman" pitchFamily="18" charset="0"/>
              </a:rPr>
              <a:t>Notificaciones efectuadas por NEO: 17.500.000</a:t>
            </a:r>
          </a:p>
        </p:txBody>
      </p:sp>
      <p:sp>
        <p:nvSpPr>
          <p:cNvPr id="5" name="Rectangle 2"/>
          <p:cNvSpPr>
            <a:spLocks noChangeArrowheads="1"/>
          </p:cNvSpPr>
          <p:nvPr/>
        </p:nvSpPr>
        <p:spPr bwMode="auto">
          <a:xfrm>
            <a:off x="541108" y="657999"/>
            <a:ext cx="8070850" cy="40011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a:defRPr/>
            </a:pPr>
            <a:r>
              <a:rPr lang="es-ES_tradnl" sz="2000" b="1" dirty="0">
                <a:solidFill>
                  <a:prstClr val="black"/>
                </a:solidFill>
                <a:latin typeface="Arial" pitchFamily="34" charset="0"/>
                <a:cs typeface="Arial" pitchFamily="34" charset="0"/>
              </a:rPr>
              <a:t>LA NOTIFICACIÓN ELECTRÓNICA OBLIGATORIA</a:t>
            </a:r>
            <a:endParaRPr lang="es-ES_tradnl" sz="2000" b="1" dirty="0">
              <a:solidFill>
                <a:prstClr val="black"/>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Line 12"/>
          <p:cNvSpPr>
            <a:spLocks noChangeShapeType="1"/>
          </p:cNvSpPr>
          <p:nvPr/>
        </p:nvSpPr>
        <p:spPr bwMode="auto">
          <a:xfrm>
            <a:off x="3452813" y="4019550"/>
            <a:ext cx="0" cy="0"/>
          </a:xfrm>
          <a:prstGeom prst="line">
            <a:avLst/>
          </a:prstGeom>
          <a:noFill/>
          <a:ln w="106363">
            <a:solidFill>
              <a:schemeClr val="accent2"/>
            </a:solidFill>
            <a:round/>
            <a:headEnd/>
            <a:tailEnd/>
          </a:ln>
        </p:spPr>
        <p:txBody>
          <a:bodyPr/>
          <a:lstStyle/>
          <a:p>
            <a:endParaRPr lang="en-US"/>
          </a:p>
        </p:txBody>
      </p:sp>
      <p:sp>
        <p:nvSpPr>
          <p:cNvPr id="29698" name="Line 13"/>
          <p:cNvSpPr>
            <a:spLocks noChangeShapeType="1"/>
          </p:cNvSpPr>
          <p:nvPr/>
        </p:nvSpPr>
        <p:spPr bwMode="auto">
          <a:xfrm>
            <a:off x="4784725" y="4148138"/>
            <a:ext cx="1588" cy="0"/>
          </a:xfrm>
          <a:prstGeom prst="line">
            <a:avLst/>
          </a:prstGeom>
          <a:noFill/>
          <a:ln w="106363">
            <a:solidFill>
              <a:schemeClr val="accent2"/>
            </a:solidFill>
            <a:round/>
            <a:headEnd/>
            <a:tailEnd/>
          </a:ln>
        </p:spPr>
        <p:txBody>
          <a:bodyPr/>
          <a:lstStyle/>
          <a:p>
            <a:endParaRPr lang="en-US"/>
          </a:p>
        </p:txBody>
      </p:sp>
      <p:sp>
        <p:nvSpPr>
          <p:cNvPr id="6" name="Text Box 3"/>
          <p:cNvSpPr txBox="1">
            <a:spLocks noChangeArrowheads="1"/>
          </p:cNvSpPr>
          <p:nvPr/>
        </p:nvSpPr>
        <p:spPr bwMode="auto">
          <a:xfrm>
            <a:off x="608835" y="1772444"/>
            <a:ext cx="8031134" cy="475138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lgn="just" fontAlgn="auto">
              <a:spcBef>
                <a:spcPts val="0"/>
              </a:spcBef>
              <a:spcAft>
                <a:spcPts val="0"/>
              </a:spcAft>
              <a:defRPr/>
            </a:pPr>
            <a:endParaRPr lang="es-ES" dirty="0">
              <a:solidFill>
                <a:srgbClr val="000000"/>
              </a:solidFill>
              <a:latin typeface="Arial" pitchFamily="34" charset="0"/>
              <a:cs typeface="Arial" pitchFamily="34" charset="0"/>
            </a:endParaRPr>
          </a:p>
          <a:p>
            <a:pPr algn="just" fontAlgn="auto">
              <a:spcBef>
                <a:spcPts val="0"/>
              </a:spcBef>
              <a:spcAft>
                <a:spcPts val="0"/>
              </a:spcAft>
              <a:defRPr/>
            </a:pPr>
            <a:endParaRPr lang="es-ES" dirty="0">
              <a:solidFill>
                <a:srgbClr val="000000"/>
              </a:solidFill>
              <a:latin typeface="Arial" pitchFamily="34" charset="0"/>
              <a:cs typeface="Arial" pitchFamily="34" charset="0"/>
            </a:endParaRPr>
          </a:p>
          <a:p>
            <a:pPr algn="just" fontAlgn="auto">
              <a:spcBef>
                <a:spcPts val="0"/>
              </a:spcBef>
              <a:spcAft>
                <a:spcPts val="0"/>
              </a:spcAft>
              <a:defRPr/>
            </a:pPr>
            <a:r>
              <a:rPr lang="es-ES" dirty="0">
                <a:solidFill>
                  <a:srgbClr val="000000"/>
                </a:solidFill>
                <a:latin typeface="Arial" pitchFamily="34" charset="0"/>
                <a:cs typeface="Arial" pitchFamily="34" charset="0"/>
              </a:rPr>
              <a:t>1.- Cumplimiento voluntario de las obligaciones censales. Ayudas y facilidades para la cumplimentación de declaraciones censales. Simplificación  de modelos, potenciación de la vía telemática. Ventanillas únicas. Externalización de tareas, firma de convenios de colaboración</a:t>
            </a:r>
          </a:p>
          <a:p>
            <a:pPr algn="just" fontAlgn="auto">
              <a:spcBef>
                <a:spcPts val="0"/>
              </a:spcBef>
              <a:spcAft>
                <a:spcPts val="0"/>
              </a:spcAft>
              <a:defRPr/>
            </a:pPr>
            <a:endParaRPr lang="es-ES" dirty="0">
              <a:solidFill>
                <a:srgbClr val="000000"/>
              </a:solidFill>
              <a:latin typeface="Arial" pitchFamily="34" charset="0"/>
              <a:cs typeface="Arial" pitchFamily="34" charset="0"/>
            </a:endParaRPr>
          </a:p>
          <a:p>
            <a:pPr algn="just" fontAlgn="auto">
              <a:spcBef>
                <a:spcPts val="0"/>
              </a:spcBef>
              <a:spcAft>
                <a:spcPts val="0"/>
              </a:spcAft>
              <a:defRPr/>
            </a:pPr>
            <a:endParaRPr lang="es-ES" dirty="0">
              <a:solidFill>
                <a:srgbClr val="000000"/>
              </a:solidFill>
              <a:latin typeface="Arial" pitchFamily="34" charset="0"/>
              <a:cs typeface="Arial" pitchFamily="34" charset="0"/>
            </a:endParaRPr>
          </a:p>
          <a:p>
            <a:pPr algn="just" fontAlgn="auto">
              <a:spcBef>
                <a:spcPts val="0"/>
              </a:spcBef>
              <a:spcAft>
                <a:spcPts val="0"/>
              </a:spcAft>
              <a:defRPr/>
            </a:pPr>
            <a:r>
              <a:rPr lang="es-ES" dirty="0">
                <a:solidFill>
                  <a:srgbClr val="000000"/>
                </a:solidFill>
                <a:latin typeface="Arial" pitchFamily="34" charset="0"/>
                <a:cs typeface="Arial" pitchFamily="34" charset="0"/>
              </a:rPr>
              <a:t>2.- Control del cumplimiento de las obligaciones censales. Aumento de las fuentes de información de contraste, mejoras en las herramientas de selección, mejoras en los parámetros de selección, el riesgo gestión,  mejoras en procesos de control, mejoras en aplicaciones, automatizaciones, etc.  </a:t>
            </a:r>
            <a:endParaRPr lang="es-ES" dirty="0">
              <a:solidFill>
                <a:srgbClr val="000000"/>
              </a:solidFill>
              <a:latin typeface="Arial" pitchFamily="34" charset="0"/>
              <a:cs typeface="Arial" pitchFamily="34" charset="0"/>
            </a:endParaRPr>
          </a:p>
        </p:txBody>
      </p:sp>
      <p:sp>
        <p:nvSpPr>
          <p:cNvPr id="7" name="Rectangle 2"/>
          <p:cNvSpPr>
            <a:spLocks noChangeArrowheads="1"/>
          </p:cNvSpPr>
          <p:nvPr/>
        </p:nvSpPr>
        <p:spPr bwMode="auto">
          <a:xfrm>
            <a:off x="541108" y="657999"/>
            <a:ext cx="8070850" cy="369332"/>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fontAlgn="auto" hangingPunct="0">
              <a:spcBef>
                <a:spcPts val="0"/>
              </a:spcBef>
              <a:spcAft>
                <a:spcPts val="0"/>
              </a:spcAft>
              <a:defRPr/>
            </a:pPr>
            <a:r>
              <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Áreas de actuación prioritaria en el ámbito censal</a:t>
            </a:r>
            <a:endPar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29" name="Picture 4" descr="C:\Javier Rodriguez (F00993WM)\presentaciones\plantilla AEAT\optimizada\contraportada-WEB.jpg"/>
          <p:cNvPicPr>
            <a:picLocks noChangeAspect="1" noChangeArrowheads="1"/>
          </p:cNvPicPr>
          <p:nvPr/>
        </p:nvPicPr>
        <p:blipFill>
          <a:blip r:embed="rId3"/>
          <a:srcRect/>
          <a:stretch>
            <a:fillRect/>
          </a:stretch>
        </p:blipFill>
        <p:spPr bwMode="auto">
          <a:xfrm>
            <a:off x="0" y="-228600"/>
            <a:ext cx="9144000" cy="6858000"/>
          </a:xfrm>
          <a:prstGeom prst="rect">
            <a:avLst/>
          </a:prstGeom>
          <a:noFill/>
          <a:ln w="9525">
            <a:noFill/>
            <a:miter lim="800000"/>
            <a:headEnd/>
            <a:tailEnd/>
          </a:ln>
        </p:spPr>
      </p:pic>
      <p:sp>
        <p:nvSpPr>
          <p:cNvPr id="48130" name="Text Box 3"/>
          <p:cNvSpPr txBox="1">
            <a:spLocks noChangeArrowheads="1"/>
          </p:cNvSpPr>
          <p:nvPr/>
        </p:nvSpPr>
        <p:spPr bwMode="auto">
          <a:xfrm>
            <a:off x="3398838" y="6248400"/>
            <a:ext cx="2344737" cy="304800"/>
          </a:xfrm>
          <a:prstGeom prst="rect">
            <a:avLst/>
          </a:prstGeom>
          <a:noFill/>
          <a:ln w="9525">
            <a:noFill/>
            <a:miter lim="800000"/>
            <a:headEnd/>
            <a:tailEnd/>
          </a:ln>
        </p:spPr>
        <p:txBody>
          <a:bodyPr>
            <a:spAutoFit/>
          </a:bodyPr>
          <a:lstStyle/>
          <a:p>
            <a:pPr algn="r" eaLnBrk="0" hangingPunct="0"/>
            <a:r>
              <a:rPr lang="es-ES" sz="1400" b="1">
                <a:solidFill>
                  <a:srgbClr val="000099"/>
                </a:solidFill>
              </a:rPr>
              <a:t>www.agenciatributaria.es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Line 12"/>
          <p:cNvSpPr>
            <a:spLocks noChangeShapeType="1"/>
          </p:cNvSpPr>
          <p:nvPr/>
        </p:nvSpPr>
        <p:spPr bwMode="auto">
          <a:xfrm>
            <a:off x="3452813" y="4019550"/>
            <a:ext cx="0" cy="0"/>
          </a:xfrm>
          <a:prstGeom prst="line">
            <a:avLst/>
          </a:prstGeom>
          <a:noFill/>
          <a:ln w="106363">
            <a:solidFill>
              <a:schemeClr val="accent2"/>
            </a:solidFill>
            <a:round/>
            <a:headEnd/>
            <a:tailEnd/>
          </a:ln>
        </p:spPr>
        <p:txBody>
          <a:bodyPr/>
          <a:lstStyle/>
          <a:p>
            <a:endParaRPr lang="en-US"/>
          </a:p>
        </p:txBody>
      </p:sp>
      <p:sp>
        <p:nvSpPr>
          <p:cNvPr id="30722" name="Line 13"/>
          <p:cNvSpPr>
            <a:spLocks noChangeShapeType="1"/>
          </p:cNvSpPr>
          <p:nvPr/>
        </p:nvSpPr>
        <p:spPr bwMode="auto">
          <a:xfrm>
            <a:off x="4784725" y="4148138"/>
            <a:ext cx="1588" cy="0"/>
          </a:xfrm>
          <a:prstGeom prst="line">
            <a:avLst/>
          </a:prstGeom>
          <a:noFill/>
          <a:ln w="106363">
            <a:solidFill>
              <a:schemeClr val="accent2"/>
            </a:solidFill>
            <a:round/>
            <a:headEnd/>
            <a:tailEnd/>
          </a:ln>
        </p:spPr>
        <p:txBody>
          <a:bodyPr/>
          <a:lstStyle/>
          <a:p>
            <a:endParaRPr lang="en-US"/>
          </a:p>
        </p:txBody>
      </p:sp>
      <p:sp>
        <p:nvSpPr>
          <p:cNvPr id="6" name="Text Box 3"/>
          <p:cNvSpPr txBox="1">
            <a:spLocks noChangeArrowheads="1"/>
          </p:cNvSpPr>
          <p:nvPr/>
        </p:nvSpPr>
        <p:spPr bwMode="auto">
          <a:xfrm>
            <a:off x="457200" y="1772443"/>
            <a:ext cx="8344680" cy="475138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lgn="just" fontAlgn="auto">
              <a:spcBef>
                <a:spcPts val="0"/>
              </a:spcBef>
              <a:spcAft>
                <a:spcPts val="0"/>
              </a:spcAft>
              <a:defRPr/>
            </a:pPr>
            <a:endParaRPr lang="es-ES" dirty="0">
              <a:solidFill>
                <a:srgbClr val="000000"/>
              </a:solidFill>
              <a:latin typeface="Arial" pitchFamily="34" charset="0"/>
              <a:cs typeface="Arial" pitchFamily="34" charset="0"/>
            </a:endParaRPr>
          </a:p>
        </p:txBody>
      </p:sp>
      <p:sp>
        <p:nvSpPr>
          <p:cNvPr id="7" name="Rectangle 2"/>
          <p:cNvSpPr>
            <a:spLocks noChangeArrowheads="1"/>
          </p:cNvSpPr>
          <p:nvPr/>
        </p:nvSpPr>
        <p:spPr bwMode="auto">
          <a:xfrm>
            <a:off x="541108" y="657999"/>
            <a:ext cx="8070850" cy="646331"/>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fontAlgn="auto" hangingPunct="0">
              <a:spcBef>
                <a:spcPts val="0"/>
              </a:spcBef>
              <a:spcAft>
                <a:spcPts val="0"/>
              </a:spcAft>
              <a:defRPr/>
            </a:pPr>
            <a:r>
              <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Áreas de actuación prioritaria en el ámbito censal</a:t>
            </a:r>
          </a:p>
          <a:p>
            <a:pPr algn="ctr" eaLnBrk="0" fontAlgn="auto" hangingPunct="0">
              <a:spcBef>
                <a:spcPts val="0"/>
              </a:spcBef>
              <a:spcAft>
                <a:spcPts val="0"/>
              </a:spcAft>
              <a:defRPr/>
            </a:pPr>
            <a:r>
              <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Cumplimiento voluntario de las obligaciones censales</a:t>
            </a:r>
            <a:endPar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sp>
        <p:nvSpPr>
          <p:cNvPr id="8" name="2 Marcador de contenido"/>
          <p:cNvSpPr txBox="1">
            <a:spLocks/>
          </p:cNvSpPr>
          <p:nvPr/>
        </p:nvSpPr>
        <p:spPr>
          <a:xfrm>
            <a:off x="457200" y="1425575"/>
            <a:ext cx="8043863" cy="5218113"/>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buFont typeface="Wingdings" pitchFamily="2" charset="2"/>
              <a:buChar char="v"/>
              <a:defRPr/>
            </a:pPr>
            <a:endParaRPr lang="es-ES" sz="2000" kern="0" dirty="0" smtClean="0">
              <a:solidFill>
                <a:srgbClr val="000099"/>
              </a:solidFill>
              <a:latin typeface="Arial" pitchFamily="34" charset="0"/>
              <a:cs typeface="Arial" pitchFamily="34" charset="0"/>
            </a:endParaRPr>
          </a:p>
          <a:p>
            <a:pPr>
              <a:buFont typeface="Wingdings" pitchFamily="2" charset="2"/>
              <a:buChar char="v"/>
              <a:defRPr/>
            </a:pPr>
            <a:endParaRPr lang="es-ES" sz="2000" kern="0" dirty="0">
              <a:solidFill>
                <a:srgbClr val="000099"/>
              </a:solidFill>
              <a:latin typeface="Arial" pitchFamily="34" charset="0"/>
              <a:cs typeface="Arial" pitchFamily="34" charset="0"/>
            </a:endParaRPr>
          </a:p>
          <a:p>
            <a:pPr algn="just">
              <a:buFont typeface="Wingdings" pitchFamily="2" charset="2"/>
              <a:buChar char="v"/>
              <a:defRPr/>
            </a:pPr>
            <a:endParaRPr lang="es-ES" sz="2000" b="1" kern="0" dirty="0" smtClean="0">
              <a:latin typeface="Arial" pitchFamily="34" charset="0"/>
              <a:cs typeface="Arial" pitchFamily="34" charset="0"/>
            </a:endParaRPr>
          </a:p>
          <a:p>
            <a:pPr algn="just">
              <a:buFont typeface="Wingdings" pitchFamily="2" charset="2"/>
              <a:buChar char="v"/>
              <a:defRPr/>
            </a:pPr>
            <a:r>
              <a:rPr lang="es-ES" sz="2000" b="1" kern="0" dirty="0" smtClean="0">
                <a:latin typeface="Arial" pitchFamily="34" charset="0"/>
                <a:cs typeface="Arial" pitchFamily="34" charset="0"/>
              </a:rPr>
              <a:t>Mejora de  las ayudas y facilidades para la confección de las declaraciones censales</a:t>
            </a:r>
          </a:p>
          <a:p>
            <a:pPr algn="just">
              <a:spcBef>
                <a:spcPts val="1800"/>
              </a:spcBef>
              <a:buFont typeface="Wingdings" pitchFamily="2" charset="2"/>
              <a:buChar char="v"/>
              <a:defRPr/>
            </a:pPr>
            <a:r>
              <a:rPr lang="es-ES" sz="2000" b="1" kern="0" dirty="0" smtClean="0">
                <a:latin typeface="Arial" pitchFamily="34" charset="0"/>
                <a:cs typeface="Arial" pitchFamily="34" charset="0"/>
              </a:rPr>
              <a:t>Simplificación y reducción de modelos de declaración censal</a:t>
            </a:r>
            <a:endParaRPr lang="es-ES" sz="2000" b="1" kern="0" dirty="0">
              <a:latin typeface="Arial" pitchFamily="34" charset="0"/>
              <a:cs typeface="Arial" pitchFamily="34" charset="0"/>
            </a:endParaRPr>
          </a:p>
          <a:p>
            <a:pPr algn="just">
              <a:spcBef>
                <a:spcPts val="1800"/>
              </a:spcBef>
              <a:buFont typeface="Wingdings" pitchFamily="2" charset="2"/>
              <a:buChar char="v"/>
              <a:defRPr/>
            </a:pPr>
            <a:r>
              <a:rPr lang="es-ES" sz="2000" b="1" kern="0" dirty="0">
                <a:latin typeface="Arial" pitchFamily="34" charset="0"/>
                <a:cs typeface="Arial" pitchFamily="34" charset="0"/>
              </a:rPr>
              <a:t>Potenciación de la vía telemática para la presentación de los modelos</a:t>
            </a:r>
          </a:p>
          <a:p>
            <a:pPr algn="just">
              <a:spcBef>
                <a:spcPts val="1800"/>
              </a:spcBef>
              <a:buFont typeface="Wingdings" pitchFamily="2" charset="2"/>
              <a:buChar char="v"/>
              <a:defRPr/>
            </a:pPr>
            <a:r>
              <a:rPr lang="es-ES" sz="2000" b="1" kern="0" dirty="0" smtClean="0">
                <a:latin typeface="Arial" pitchFamily="34" charset="0"/>
                <a:cs typeface="Arial" pitchFamily="34" charset="0"/>
              </a:rPr>
              <a:t>Externalización </a:t>
            </a:r>
            <a:r>
              <a:rPr lang="es-ES" sz="2000" b="1" kern="0" dirty="0">
                <a:latin typeface="Arial" pitchFamily="34" charset="0"/>
                <a:cs typeface="Arial" pitchFamily="34" charset="0"/>
              </a:rPr>
              <a:t>de tareas. Suscripción de convenios de </a:t>
            </a:r>
            <a:r>
              <a:rPr lang="es-ES" sz="2000" b="1" kern="0" dirty="0" smtClean="0">
                <a:latin typeface="Arial" pitchFamily="34" charset="0"/>
                <a:cs typeface="Arial" pitchFamily="34" charset="0"/>
              </a:rPr>
              <a:t>colaboración para la presentación de declaraciones censales</a:t>
            </a:r>
            <a:endParaRPr lang="es-ES" sz="2000" b="1" kern="0" dirty="0">
              <a:latin typeface="Arial" pitchFamily="34" charset="0"/>
              <a:cs typeface="Arial" pitchFamily="34" charset="0"/>
            </a:endParaRPr>
          </a:p>
          <a:p>
            <a:pPr>
              <a:spcBef>
                <a:spcPts val="1800"/>
              </a:spcBef>
              <a:buFont typeface="Wingdings" pitchFamily="2" charset="2"/>
              <a:buChar char="v"/>
              <a:defRPr/>
            </a:pPr>
            <a:endParaRPr lang="es-ES" sz="2000" kern="0" spc="-50" dirty="0" smtClean="0">
              <a:solidFill>
                <a:srgbClr val="000099"/>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Line 12"/>
          <p:cNvSpPr>
            <a:spLocks noChangeShapeType="1"/>
          </p:cNvSpPr>
          <p:nvPr/>
        </p:nvSpPr>
        <p:spPr bwMode="auto">
          <a:xfrm>
            <a:off x="3452813" y="4019550"/>
            <a:ext cx="0" cy="0"/>
          </a:xfrm>
          <a:prstGeom prst="line">
            <a:avLst/>
          </a:prstGeom>
          <a:noFill/>
          <a:ln w="106363">
            <a:solidFill>
              <a:schemeClr val="accent2"/>
            </a:solidFill>
            <a:round/>
            <a:headEnd/>
            <a:tailEnd/>
          </a:ln>
        </p:spPr>
        <p:txBody>
          <a:bodyPr/>
          <a:lstStyle/>
          <a:p>
            <a:endParaRPr lang="en-US"/>
          </a:p>
        </p:txBody>
      </p:sp>
      <p:sp>
        <p:nvSpPr>
          <p:cNvPr id="31746" name="Line 13"/>
          <p:cNvSpPr>
            <a:spLocks noChangeShapeType="1"/>
          </p:cNvSpPr>
          <p:nvPr/>
        </p:nvSpPr>
        <p:spPr bwMode="auto">
          <a:xfrm>
            <a:off x="4784725" y="4148138"/>
            <a:ext cx="1588" cy="0"/>
          </a:xfrm>
          <a:prstGeom prst="line">
            <a:avLst/>
          </a:prstGeom>
          <a:noFill/>
          <a:ln w="106363">
            <a:solidFill>
              <a:schemeClr val="accent2"/>
            </a:solidFill>
            <a:round/>
            <a:headEnd/>
            <a:tailEnd/>
          </a:ln>
        </p:spPr>
        <p:txBody>
          <a:bodyPr/>
          <a:lstStyle/>
          <a:p>
            <a:endParaRPr lang="en-US"/>
          </a:p>
        </p:txBody>
      </p:sp>
      <p:sp>
        <p:nvSpPr>
          <p:cNvPr id="6" name="Text Box 3"/>
          <p:cNvSpPr txBox="1">
            <a:spLocks noChangeArrowheads="1"/>
          </p:cNvSpPr>
          <p:nvPr/>
        </p:nvSpPr>
        <p:spPr bwMode="auto">
          <a:xfrm>
            <a:off x="457200" y="1772443"/>
            <a:ext cx="8344680" cy="475138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lgn="just" fontAlgn="auto">
              <a:spcBef>
                <a:spcPts val="0"/>
              </a:spcBef>
              <a:spcAft>
                <a:spcPts val="0"/>
              </a:spcAft>
              <a:defRPr/>
            </a:pPr>
            <a:endParaRPr lang="es-ES" dirty="0">
              <a:solidFill>
                <a:srgbClr val="000000"/>
              </a:solidFill>
              <a:latin typeface="Arial" pitchFamily="34" charset="0"/>
              <a:cs typeface="Arial" pitchFamily="34" charset="0"/>
            </a:endParaRPr>
          </a:p>
        </p:txBody>
      </p:sp>
      <p:sp>
        <p:nvSpPr>
          <p:cNvPr id="7" name="Rectangle 2"/>
          <p:cNvSpPr>
            <a:spLocks noChangeArrowheads="1"/>
          </p:cNvSpPr>
          <p:nvPr/>
        </p:nvSpPr>
        <p:spPr bwMode="auto">
          <a:xfrm>
            <a:off x="541108" y="657999"/>
            <a:ext cx="8070850" cy="646331"/>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fontAlgn="auto" hangingPunct="0">
              <a:spcBef>
                <a:spcPts val="0"/>
              </a:spcBef>
              <a:spcAft>
                <a:spcPts val="0"/>
              </a:spcAft>
              <a:defRPr/>
            </a:pPr>
            <a:r>
              <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Áreas de actuación prioritaria en el ámbito censal</a:t>
            </a:r>
          </a:p>
          <a:p>
            <a:pPr algn="ctr" eaLnBrk="0" fontAlgn="auto" hangingPunct="0">
              <a:spcBef>
                <a:spcPts val="0"/>
              </a:spcBef>
              <a:spcAft>
                <a:spcPts val="0"/>
              </a:spcAft>
              <a:defRPr/>
            </a:pPr>
            <a:r>
              <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Control del cumplimiento de las obligaciones censales</a:t>
            </a:r>
            <a:endPar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sp>
        <p:nvSpPr>
          <p:cNvPr id="8" name="2 Marcador de contenido"/>
          <p:cNvSpPr txBox="1">
            <a:spLocks/>
          </p:cNvSpPr>
          <p:nvPr/>
        </p:nvSpPr>
        <p:spPr>
          <a:xfrm>
            <a:off x="457200" y="1425575"/>
            <a:ext cx="8043863" cy="5218113"/>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spcBef>
                <a:spcPts val="1800"/>
              </a:spcBef>
              <a:buFontTx/>
              <a:buNone/>
              <a:defRPr/>
            </a:pPr>
            <a:endParaRPr lang="es-ES" sz="2000" b="1" kern="0" dirty="0">
              <a:latin typeface="Arial" pitchFamily="34" charset="0"/>
              <a:cs typeface="Arial" pitchFamily="34" charset="0"/>
            </a:endParaRPr>
          </a:p>
          <a:p>
            <a:pPr algn="just">
              <a:spcBef>
                <a:spcPts val="1800"/>
              </a:spcBef>
              <a:buFont typeface="Wingdings" pitchFamily="2" charset="2"/>
              <a:buChar char="v"/>
              <a:defRPr/>
            </a:pPr>
            <a:endParaRPr lang="es-ES" sz="2000" b="1" kern="0" dirty="0" smtClean="0">
              <a:latin typeface="Arial" pitchFamily="34" charset="0"/>
              <a:cs typeface="Arial" pitchFamily="34" charset="0"/>
            </a:endParaRPr>
          </a:p>
          <a:p>
            <a:pPr algn="just">
              <a:spcBef>
                <a:spcPts val="1800"/>
              </a:spcBef>
              <a:buFont typeface="Wingdings" pitchFamily="2" charset="2"/>
              <a:buChar char="v"/>
              <a:defRPr/>
            </a:pPr>
            <a:r>
              <a:rPr lang="es-ES" sz="2000" b="1" kern="0" dirty="0" smtClean="0">
                <a:latin typeface="Arial" pitchFamily="34" charset="0"/>
                <a:cs typeface="Arial" pitchFamily="34" charset="0"/>
              </a:rPr>
              <a:t>Aumento </a:t>
            </a:r>
            <a:r>
              <a:rPr lang="es-ES" sz="2000" b="1" kern="0" dirty="0">
                <a:latin typeface="Arial" pitchFamily="34" charset="0"/>
                <a:cs typeface="Arial" pitchFamily="34" charset="0"/>
              </a:rPr>
              <a:t>de las fuentes de información de </a:t>
            </a:r>
            <a:r>
              <a:rPr lang="es-ES" sz="2000" b="1" kern="0" dirty="0" smtClean="0">
                <a:latin typeface="Arial" pitchFamily="34" charset="0"/>
                <a:cs typeface="Arial" pitchFamily="34" charset="0"/>
              </a:rPr>
              <a:t>contraste</a:t>
            </a:r>
          </a:p>
          <a:p>
            <a:pPr algn="just">
              <a:spcBef>
                <a:spcPts val="1800"/>
              </a:spcBef>
              <a:buFont typeface="Wingdings" pitchFamily="2" charset="2"/>
              <a:buChar char="v"/>
              <a:defRPr/>
            </a:pPr>
            <a:r>
              <a:rPr lang="es-ES" sz="2000" b="1" kern="0" dirty="0" smtClean="0">
                <a:latin typeface="Arial" pitchFamily="34" charset="0"/>
                <a:cs typeface="Arial" pitchFamily="34" charset="0"/>
              </a:rPr>
              <a:t>Mejora </a:t>
            </a:r>
            <a:r>
              <a:rPr lang="es-ES" sz="2000" b="1" kern="0" dirty="0">
                <a:latin typeface="Arial" pitchFamily="34" charset="0"/>
                <a:cs typeface="Arial" pitchFamily="34" charset="0"/>
              </a:rPr>
              <a:t>de las herramientas de </a:t>
            </a:r>
            <a:r>
              <a:rPr lang="es-ES" sz="2000" b="1" kern="0" dirty="0" smtClean="0">
                <a:latin typeface="Arial" pitchFamily="34" charset="0"/>
                <a:cs typeface="Arial" pitchFamily="34" charset="0"/>
              </a:rPr>
              <a:t>selección. </a:t>
            </a:r>
            <a:r>
              <a:rPr lang="es-ES" sz="2000" b="1" kern="0" dirty="0">
                <a:latin typeface="Arial" pitchFamily="34" charset="0"/>
                <a:cs typeface="Arial" pitchFamily="34" charset="0"/>
              </a:rPr>
              <a:t>El </a:t>
            </a:r>
            <a:r>
              <a:rPr lang="es-ES" sz="2000" b="1" kern="0" dirty="0" smtClean="0">
                <a:latin typeface="Arial" pitchFamily="34" charset="0"/>
                <a:cs typeface="Arial" pitchFamily="34" charset="0"/>
              </a:rPr>
              <a:t>Zujar</a:t>
            </a:r>
            <a:endParaRPr lang="es-ES" sz="2000" b="1" kern="0" dirty="0">
              <a:latin typeface="Arial" pitchFamily="34" charset="0"/>
              <a:cs typeface="Arial" pitchFamily="34" charset="0"/>
            </a:endParaRPr>
          </a:p>
          <a:p>
            <a:pPr algn="just">
              <a:spcBef>
                <a:spcPts val="1800"/>
              </a:spcBef>
              <a:buFont typeface="Wingdings" pitchFamily="2" charset="2"/>
              <a:buChar char="v"/>
              <a:defRPr/>
            </a:pPr>
            <a:r>
              <a:rPr lang="es-ES" sz="2000" b="1" kern="0" dirty="0" smtClean="0">
                <a:latin typeface="Arial" pitchFamily="34" charset="0"/>
                <a:cs typeface="Arial" pitchFamily="34" charset="0"/>
              </a:rPr>
              <a:t>Externalización de tareas. Sistema de alertas telemáticas a los obligados tributarios que incurran en incumplimientos de bajo riesgo</a:t>
            </a:r>
          </a:p>
          <a:p>
            <a:pPr algn="just">
              <a:spcBef>
                <a:spcPts val="1800"/>
              </a:spcBef>
              <a:buFont typeface="Wingdings" pitchFamily="2" charset="2"/>
              <a:buChar char="v"/>
              <a:defRPr/>
            </a:pPr>
            <a:r>
              <a:rPr lang="es-ES" sz="2000" b="1" kern="0" dirty="0" smtClean="0">
                <a:latin typeface="Arial" pitchFamily="34" charset="0"/>
                <a:cs typeface="Arial" pitchFamily="34" charset="0"/>
              </a:rPr>
              <a:t>Mejora </a:t>
            </a:r>
            <a:r>
              <a:rPr lang="es-ES" sz="2000" b="1" kern="0" dirty="0">
                <a:latin typeface="Arial" pitchFamily="34" charset="0"/>
                <a:cs typeface="Arial" pitchFamily="34" charset="0"/>
              </a:rPr>
              <a:t>de los procedimientos y actuaciones de control</a:t>
            </a:r>
            <a:r>
              <a:rPr lang="es-ES" sz="2000" b="1" kern="0" dirty="0" smtClean="0">
                <a:latin typeface="Arial" pitchFamily="34" charset="0"/>
                <a:cs typeface="Arial" pitchFamily="34" charset="0"/>
              </a:rPr>
              <a:t>. Automatizaciones, notificaciones electrónicas obligatorias y actuaciones </a:t>
            </a:r>
            <a:r>
              <a:rPr lang="es-ES" sz="2000" b="1" kern="0" dirty="0">
                <a:latin typeface="Arial" pitchFamily="34" charset="0"/>
                <a:cs typeface="Arial" pitchFamily="34" charset="0"/>
              </a:rPr>
              <a:t>de campo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Line 12"/>
          <p:cNvSpPr>
            <a:spLocks noChangeShapeType="1"/>
          </p:cNvSpPr>
          <p:nvPr/>
        </p:nvSpPr>
        <p:spPr bwMode="auto">
          <a:xfrm>
            <a:off x="3452813" y="4019550"/>
            <a:ext cx="0" cy="0"/>
          </a:xfrm>
          <a:prstGeom prst="line">
            <a:avLst/>
          </a:prstGeom>
          <a:noFill/>
          <a:ln w="106363">
            <a:solidFill>
              <a:schemeClr val="accent2"/>
            </a:solidFill>
            <a:round/>
            <a:headEnd/>
            <a:tailEnd/>
          </a:ln>
        </p:spPr>
        <p:txBody>
          <a:bodyPr/>
          <a:lstStyle/>
          <a:p>
            <a:endParaRPr lang="en-US"/>
          </a:p>
        </p:txBody>
      </p:sp>
      <p:sp>
        <p:nvSpPr>
          <p:cNvPr id="32770" name="Line 13"/>
          <p:cNvSpPr>
            <a:spLocks noChangeShapeType="1"/>
          </p:cNvSpPr>
          <p:nvPr/>
        </p:nvSpPr>
        <p:spPr bwMode="auto">
          <a:xfrm>
            <a:off x="4784725" y="4148138"/>
            <a:ext cx="1588" cy="0"/>
          </a:xfrm>
          <a:prstGeom prst="line">
            <a:avLst/>
          </a:prstGeom>
          <a:noFill/>
          <a:ln w="106363">
            <a:solidFill>
              <a:schemeClr val="accent2"/>
            </a:solidFill>
            <a:round/>
            <a:headEnd/>
            <a:tailEnd/>
          </a:ln>
        </p:spPr>
        <p:txBody>
          <a:bodyPr/>
          <a:lstStyle/>
          <a:p>
            <a:endParaRPr lang="en-US"/>
          </a:p>
        </p:txBody>
      </p:sp>
      <p:sp>
        <p:nvSpPr>
          <p:cNvPr id="6" name="Text Box 3"/>
          <p:cNvSpPr txBox="1">
            <a:spLocks noChangeArrowheads="1"/>
          </p:cNvSpPr>
          <p:nvPr/>
        </p:nvSpPr>
        <p:spPr bwMode="auto">
          <a:xfrm>
            <a:off x="541108" y="1664619"/>
            <a:ext cx="8203536" cy="4967038"/>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lgn="ctr" eaLnBrk="0" hangingPunct="0">
              <a:spcBef>
                <a:spcPts val="1800"/>
              </a:spcBef>
              <a:defRPr/>
            </a:pPr>
            <a:r>
              <a:rPr lang="es-ES" sz="1600" b="1" kern="0" dirty="0">
                <a:solidFill>
                  <a:schemeClr val="tx1"/>
                </a:solidFill>
                <a:latin typeface="Arial" pitchFamily="34" charset="0"/>
                <a:cs typeface="Arial" pitchFamily="34" charset="0"/>
              </a:rPr>
              <a:t>Mejora de  las ayudas y facilidades para la confección de las declaraciones censales</a:t>
            </a:r>
          </a:p>
          <a:p>
            <a:pPr algn="just" eaLnBrk="0" hangingPunct="0">
              <a:spcBef>
                <a:spcPts val="1800"/>
              </a:spcBef>
              <a:defRPr/>
            </a:pPr>
            <a:r>
              <a:rPr lang="es-ES" sz="1600" kern="0" dirty="0">
                <a:solidFill>
                  <a:schemeClr val="tx1"/>
                </a:solidFill>
                <a:latin typeface="Arial" pitchFamily="34" charset="0"/>
                <a:cs typeface="Arial" pitchFamily="34" charset="0"/>
              </a:rPr>
              <a:t>La </a:t>
            </a:r>
            <a:r>
              <a:rPr lang="es-ES" sz="1600" kern="0" dirty="0">
                <a:solidFill>
                  <a:schemeClr val="tx1"/>
                </a:solidFill>
                <a:latin typeface="Arial" pitchFamily="34" charset="0"/>
                <a:cs typeface="Arial" pitchFamily="34" charset="0"/>
              </a:rPr>
              <a:t>AEAT cuenta ya con dos sistemas a potenciar o </a:t>
            </a:r>
            <a:r>
              <a:rPr lang="es-ES" sz="1600" kern="0" dirty="0">
                <a:solidFill>
                  <a:schemeClr val="tx1"/>
                </a:solidFill>
                <a:latin typeface="Arial" pitchFamily="34" charset="0"/>
                <a:cs typeface="Arial" pitchFamily="34" charset="0"/>
              </a:rPr>
              <a:t>unificar:</a:t>
            </a:r>
          </a:p>
          <a:p>
            <a:pPr marL="342900" indent="-342900" algn="just" eaLnBrk="0" hangingPunct="0">
              <a:spcBef>
                <a:spcPts val="1800"/>
              </a:spcBef>
              <a:buFont typeface="Wingdings" pitchFamily="2" charset="2"/>
              <a:buChar char="v"/>
              <a:defRPr/>
            </a:pPr>
            <a:r>
              <a:rPr lang="es-ES" sz="1600" kern="0" dirty="0">
                <a:solidFill>
                  <a:schemeClr val="tx1"/>
                </a:solidFill>
                <a:latin typeface="Arial" pitchFamily="34" charset="0"/>
                <a:cs typeface="Arial" pitchFamily="34" charset="0"/>
              </a:rPr>
              <a:t>Un sistema de validaciones que arroja errores de incompatibilidad de casillas . Este sistema abarca la totalidad de la declaración censal , pero únicamente verifica que la declaración que está siendo confeccionada en ese momento por el obligado tributario tiene coherencia interna. Si no se superan las validaciones, el sistema no genera un PDF “presentable”</a:t>
            </a:r>
          </a:p>
          <a:p>
            <a:pPr marL="342900" indent="-342900" algn="just" eaLnBrk="0" hangingPunct="0">
              <a:spcBef>
                <a:spcPts val="1800"/>
              </a:spcBef>
              <a:buFont typeface="Wingdings" pitchFamily="2" charset="2"/>
              <a:buChar char="v"/>
              <a:defRPr/>
            </a:pPr>
            <a:r>
              <a:rPr lang="es-ES" sz="1600" kern="0" dirty="0">
                <a:solidFill>
                  <a:schemeClr val="tx1"/>
                </a:solidFill>
                <a:latin typeface="Arial" pitchFamily="34" charset="0"/>
                <a:cs typeface="Arial" pitchFamily="34" charset="0"/>
              </a:rPr>
              <a:t>Un </a:t>
            </a:r>
            <a:r>
              <a:rPr lang="es-ES" sz="1600" kern="0" dirty="0">
                <a:solidFill>
                  <a:schemeClr val="tx1"/>
                </a:solidFill>
                <a:latin typeface="Arial" pitchFamily="34" charset="0"/>
                <a:cs typeface="Arial" pitchFamily="34" charset="0"/>
              </a:rPr>
              <a:t>sistema en el que el obligado </a:t>
            </a:r>
            <a:r>
              <a:rPr lang="es-ES" sz="1600" kern="0" dirty="0">
                <a:solidFill>
                  <a:schemeClr val="tx1"/>
                </a:solidFill>
                <a:latin typeface="Arial" pitchFamily="34" charset="0"/>
                <a:cs typeface="Arial" pitchFamily="34" charset="0"/>
              </a:rPr>
              <a:t>tributario </a:t>
            </a:r>
            <a:r>
              <a:rPr lang="es-ES" sz="1600" kern="0" dirty="0">
                <a:solidFill>
                  <a:schemeClr val="tx1"/>
                </a:solidFill>
                <a:latin typeface="Arial" pitchFamily="34" charset="0"/>
                <a:cs typeface="Arial" pitchFamily="34" charset="0"/>
              </a:rPr>
              <a:t>puede ver lo que consta en las bases de datos de la AEAT a medida que va confeccionando la declaración. De momento este sistema únicamente se puede utilizar para realizar las modificaciones </a:t>
            </a:r>
            <a:r>
              <a:rPr lang="es-ES" sz="1600" kern="0" dirty="0">
                <a:solidFill>
                  <a:schemeClr val="tx1"/>
                </a:solidFill>
                <a:latin typeface="Arial" pitchFamily="34" charset="0"/>
                <a:cs typeface="Arial" pitchFamily="34" charset="0"/>
              </a:rPr>
              <a:t>más comunes.</a:t>
            </a:r>
          </a:p>
          <a:p>
            <a:pPr marL="342900" indent="-342900" eaLnBrk="0" hangingPunct="0">
              <a:spcBef>
                <a:spcPts val="1800"/>
              </a:spcBef>
              <a:buFont typeface="Wingdings" pitchFamily="2" charset="2"/>
              <a:buChar char="v"/>
              <a:defRPr/>
            </a:pPr>
            <a:endParaRPr lang="es-ES" sz="1600" b="1" kern="0" dirty="0">
              <a:solidFill>
                <a:schemeClr val="tx1"/>
              </a:solidFill>
              <a:latin typeface="Arial" pitchFamily="34" charset="0"/>
              <a:cs typeface="Arial" pitchFamily="34" charset="0"/>
            </a:endParaRPr>
          </a:p>
          <a:p>
            <a:pPr algn="ctr" fontAlgn="auto">
              <a:spcBef>
                <a:spcPts val="0"/>
              </a:spcBef>
              <a:spcAft>
                <a:spcPts val="0"/>
              </a:spcAft>
              <a:defRPr/>
            </a:pPr>
            <a:r>
              <a:rPr lang="es-ES" sz="1600" b="1" dirty="0">
                <a:solidFill>
                  <a:srgbClr val="000000"/>
                </a:solidFill>
                <a:latin typeface="Arial" pitchFamily="34" charset="0"/>
                <a:cs typeface="Arial" pitchFamily="34" charset="0"/>
              </a:rPr>
              <a:t>OBJETIVO: Unificar ambos sistemas de manera que se pueda consultar la base de datos de la AEAT durante la presentación de la totalidad d</a:t>
            </a:r>
            <a:r>
              <a:rPr lang="es-ES" b="1" dirty="0">
                <a:solidFill>
                  <a:srgbClr val="000000"/>
                </a:solidFill>
                <a:latin typeface="Arial" pitchFamily="34" charset="0"/>
                <a:cs typeface="Arial" pitchFamily="34" charset="0"/>
              </a:rPr>
              <a:t>el </a:t>
            </a:r>
            <a:r>
              <a:rPr lang="es-ES" sz="1600" b="1" dirty="0">
                <a:solidFill>
                  <a:srgbClr val="000000"/>
                </a:solidFill>
                <a:latin typeface="Arial" pitchFamily="34" charset="0"/>
                <a:cs typeface="Arial" pitchFamily="34" charset="0"/>
              </a:rPr>
              <a:t>modelo</a:t>
            </a:r>
            <a:r>
              <a:rPr lang="es-ES" sz="1600" dirty="0">
                <a:solidFill>
                  <a:srgbClr val="000000"/>
                </a:solidFill>
                <a:latin typeface="Arial" pitchFamily="34" charset="0"/>
                <a:cs typeface="Arial" pitchFamily="34" charset="0"/>
              </a:rPr>
              <a:t>.</a:t>
            </a:r>
            <a:endParaRPr lang="es-ES" sz="1600" dirty="0">
              <a:solidFill>
                <a:srgbClr val="000000"/>
              </a:solidFill>
              <a:latin typeface="Arial" pitchFamily="34" charset="0"/>
              <a:cs typeface="Arial" pitchFamily="34" charset="0"/>
            </a:endParaRPr>
          </a:p>
        </p:txBody>
      </p:sp>
      <p:sp>
        <p:nvSpPr>
          <p:cNvPr id="8" name="2 Marcador de contenido"/>
          <p:cNvSpPr txBox="1">
            <a:spLocks/>
          </p:cNvSpPr>
          <p:nvPr/>
        </p:nvSpPr>
        <p:spPr>
          <a:xfrm>
            <a:off x="457200" y="1425575"/>
            <a:ext cx="8043863" cy="5218113"/>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buFont typeface="Arial" charset="0"/>
              <a:buNone/>
              <a:defRPr/>
            </a:pPr>
            <a:endParaRPr lang="es-ES" sz="1400" kern="0" dirty="0" smtClean="0">
              <a:solidFill>
                <a:srgbClr val="000099"/>
              </a:solidFill>
              <a:latin typeface="Arial" pitchFamily="34" charset="0"/>
              <a:cs typeface="Arial" pitchFamily="34" charset="0"/>
            </a:endParaRPr>
          </a:p>
        </p:txBody>
      </p:sp>
      <p:sp>
        <p:nvSpPr>
          <p:cNvPr id="9" name="Rectangle 2"/>
          <p:cNvSpPr>
            <a:spLocks noChangeArrowheads="1"/>
          </p:cNvSpPr>
          <p:nvPr/>
        </p:nvSpPr>
        <p:spPr bwMode="auto">
          <a:xfrm>
            <a:off x="541108" y="657999"/>
            <a:ext cx="8070850" cy="646331"/>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fontAlgn="auto" hangingPunct="0">
              <a:spcBef>
                <a:spcPts val="0"/>
              </a:spcBef>
              <a:spcAft>
                <a:spcPts val="0"/>
              </a:spcAft>
              <a:defRPr/>
            </a:pPr>
            <a:r>
              <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Áreas de actuación prioritaria en el ámbito censal</a:t>
            </a:r>
          </a:p>
          <a:p>
            <a:pPr algn="ctr" eaLnBrk="0" fontAlgn="auto" hangingPunct="0">
              <a:spcBef>
                <a:spcPts val="0"/>
              </a:spcBef>
              <a:spcAft>
                <a:spcPts val="0"/>
              </a:spcAft>
              <a:defRPr/>
            </a:pPr>
            <a:r>
              <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Cumplimiento voluntario de las obligaciones censales</a:t>
            </a:r>
            <a:endPar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Line 12"/>
          <p:cNvSpPr>
            <a:spLocks noChangeShapeType="1"/>
          </p:cNvSpPr>
          <p:nvPr/>
        </p:nvSpPr>
        <p:spPr bwMode="auto">
          <a:xfrm>
            <a:off x="3452813" y="4019550"/>
            <a:ext cx="0" cy="0"/>
          </a:xfrm>
          <a:prstGeom prst="line">
            <a:avLst/>
          </a:prstGeom>
          <a:noFill/>
          <a:ln w="106363">
            <a:solidFill>
              <a:schemeClr val="accent2"/>
            </a:solidFill>
            <a:round/>
            <a:headEnd/>
            <a:tailEnd/>
          </a:ln>
        </p:spPr>
        <p:txBody>
          <a:bodyPr/>
          <a:lstStyle/>
          <a:p>
            <a:endParaRPr lang="en-US"/>
          </a:p>
        </p:txBody>
      </p:sp>
      <p:sp>
        <p:nvSpPr>
          <p:cNvPr id="33794" name="Line 13"/>
          <p:cNvSpPr>
            <a:spLocks noChangeShapeType="1"/>
          </p:cNvSpPr>
          <p:nvPr/>
        </p:nvSpPr>
        <p:spPr bwMode="auto">
          <a:xfrm>
            <a:off x="4784725" y="4148138"/>
            <a:ext cx="1588" cy="0"/>
          </a:xfrm>
          <a:prstGeom prst="line">
            <a:avLst/>
          </a:prstGeom>
          <a:noFill/>
          <a:ln w="106363">
            <a:solidFill>
              <a:schemeClr val="accent2"/>
            </a:solidFill>
            <a:round/>
            <a:headEnd/>
            <a:tailEnd/>
          </a:ln>
        </p:spPr>
        <p:txBody>
          <a:bodyPr/>
          <a:lstStyle/>
          <a:p>
            <a:endParaRPr lang="en-US"/>
          </a:p>
        </p:txBody>
      </p:sp>
      <p:sp>
        <p:nvSpPr>
          <p:cNvPr id="6" name="Text Box 3"/>
          <p:cNvSpPr txBox="1">
            <a:spLocks noChangeArrowheads="1"/>
          </p:cNvSpPr>
          <p:nvPr/>
        </p:nvSpPr>
        <p:spPr bwMode="auto">
          <a:xfrm>
            <a:off x="542902" y="1664619"/>
            <a:ext cx="8203536" cy="4967038"/>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lgn="ctr" eaLnBrk="0" hangingPunct="0">
              <a:spcBef>
                <a:spcPts val="1800"/>
              </a:spcBef>
              <a:defRPr/>
            </a:pPr>
            <a:r>
              <a:rPr lang="es-ES" sz="1600" b="1" kern="0" dirty="0">
                <a:solidFill>
                  <a:schemeClr val="tx1"/>
                </a:solidFill>
                <a:latin typeface="Arial" pitchFamily="34" charset="0"/>
                <a:cs typeface="Arial" pitchFamily="34" charset="0"/>
              </a:rPr>
              <a:t>Simplificación y reducción de modelos de declaración censal</a:t>
            </a:r>
          </a:p>
          <a:p>
            <a:pPr algn="just" eaLnBrk="0" hangingPunct="0">
              <a:spcBef>
                <a:spcPts val="1800"/>
              </a:spcBef>
              <a:defRPr/>
            </a:pPr>
            <a:r>
              <a:rPr lang="es-ES" sz="1600" kern="0" dirty="0">
                <a:solidFill>
                  <a:schemeClr val="tx1"/>
                </a:solidFill>
                <a:latin typeface="Arial" pitchFamily="34" charset="0"/>
                <a:cs typeface="Arial" pitchFamily="34" charset="0"/>
              </a:rPr>
              <a:t>Actualmente son varios los modelos con los que cuenta la normativa española para comunicar datos de carácter censal</a:t>
            </a:r>
          </a:p>
          <a:p>
            <a:pPr marL="342900" indent="-342900" algn="just" eaLnBrk="0" hangingPunct="0">
              <a:spcBef>
                <a:spcPts val="1800"/>
              </a:spcBef>
              <a:buFont typeface="Wingdings" pitchFamily="2" charset="2"/>
              <a:buChar char="v"/>
              <a:defRPr/>
            </a:pPr>
            <a:r>
              <a:rPr lang="es-ES" sz="1600" kern="0" dirty="0">
                <a:solidFill>
                  <a:schemeClr val="tx1"/>
                </a:solidFill>
                <a:latin typeface="Arial" pitchFamily="34" charset="0"/>
                <a:cs typeface="Arial" pitchFamily="34" charset="0"/>
              </a:rPr>
              <a:t>030: Sólo para personas físicas no empresarios ni profesionales</a:t>
            </a:r>
          </a:p>
          <a:p>
            <a:pPr marL="342900" indent="-342900" algn="just" eaLnBrk="0" hangingPunct="0">
              <a:spcBef>
                <a:spcPts val="1800"/>
              </a:spcBef>
              <a:buFont typeface="Wingdings" pitchFamily="2" charset="2"/>
              <a:buChar char="v"/>
              <a:defRPr/>
            </a:pPr>
            <a:r>
              <a:rPr lang="es-ES" sz="1600" kern="0" dirty="0">
                <a:solidFill>
                  <a:schemeClr val="tx1"/>
                </a:solidFill>
                <a:latin typeface="Arial" pitchFamily="34" charset="0"/>
                <a:cs typeface="Arial" pitchFamily="34" charset="0"/>
              </a:rPr>
              <a:t>036: Es el general de declaración censal</a:t>
            </a:r>
          </a:p>
          <a:p>
            <a:pPr marL="342900" indent="-342900" algn="just" eaLnBrk="0" hangingPunct="0">
              <a:spcBef>
                <a:spcPts val="1800"/>
              </a:spcBef>
              <a:buFont typeface="Wingdings" pitchFamily="2" charset="2"/>
              <a:buChar char="v"/>
              <a:defRPr/>
            </a:pPr>
            <a:r>
              <a:rPr lang="es-ES" sz="1600" kern="0" dirty="0">
                <a:solidFill>
                  <a:schemeClr val="tx1"/>
                </a:solidFill>
                <a:latin typeface="Arial" pitchFamily="34" charset="0"/>
                <a:cs typeface="Arial" pitchFamily="34" charset="0"/>
              </a:rPr>
              <a:t>037: Es la declaración censal simplificada- Sólo pueden utilizarlo personas físicas empresarios y/o profesionales que cumplen una serie de condiciones</a:t>
            </a:r>
          </a:p>
          <a:p>
            <a:pPr marL="342900" indent="-342900" algn="just" eaLnBrk="0" hangingPunct="0">
              <a:spcBef>
                <a:spcPts val="1800"/>
              </a:spcBef>
              <a:buFont typeface="Wingdings" pitchFamily="2" charset="2"/>
              <a:buChar char="v"/>
              <a:defRPr/>
            </a:pPr>
            <a:r>
              <a:rPr lang="es-ES" sz="1600" kern="0" dirty="0">
                <a:solidFill>
                  <a:schemeClr val="tx1"/>
                </a:solidFill>
                <a:latin typeface="Arial" pitchFamily="34" charset="0"/>
                <a:cs typeface="Arial" pitchFamily="34" charset="0"/>
              </a:rPr>
              <a:t>840: Lo utilizan los sujetos pasivos del Impuesto sobre Actividades Económicas (IAE) para comunicar alta, baja o modificaciones de la situación censal referida a dichas actividades y en relación </a:t>
            </a:r>
            <a:r>
              <a:rPr lang="es-ES" sz="1600" kern="0" dirty="0">
                <a:solidFill>
                  <a:schemeClr val="tx1"/>
                </a:solidFill>
                <a:latin typeface="Arial" pitchFamily="34" charset="0"/>
                <a:cs typeface="Arial" pitchFamily="34" charset="0"/>
              </a:rPr>
              <a:t>ú</a:t>
            </a:r>
            <a:r>
              <a:rPr lang="es-ES" sz="1600" kern="0" dirty="0">
                <a:solidFill>
                  <a:schemeClr val="tx1"/>
                </a:solidFill>
                <a:latin typeface="Arial" pitchFamily="34" charset="0"/>
                <a:cs typeface="Arial" pitchFamily="34" charset="0"/>
              </a:rPr>
              <a:t>nicamente con el IAE</a:t>
            </a:r>
          </a:p>
          <a:p>
            <a:pPr marL="342900" indent="-342900" eaLnBrk="0" hangingPunct="0">
              <a:spcBef>
                <a:spcPts val="1800"/>
              </a:spcBef>
              <a:buFont typeface="Wingdings" pitchFamily="2" charset="2"/>
              <a:buChar char="v"/>
              <a:defRPr/>
            </a:pPr>
            <a:endParaRPr lang="es-ES" sz="1600" b="1" kern="0" dirty="0">
              <a:solidFill>
                <a:schemeClr val="tx1"/>
              </a:solidFill>
              <a:latin typeface="Arial" pitchFamily="34" charset="0"/>
              <a:cs typeface="Arial" pitchFamily="34" charset="0"/>
            </a:endParaRPr>
          </a:p>
          <a:p>
            <a:pPr algn="ctr" fontAlgn="auto">
              <a:spcBef>
                <a:spcPts val="0"/>
              </a:spcBef>
              <a:spcAft>
                <a:spcPts val="0"/>
              </a:spcAft>
              <a:defRPr/>
            </a:pPr>
            <a:r>
              <a:rPr lang="es-ES" sz="1600" b="1" dirty="0">
                <a:solidFill>
                  <a:srgbClr val="000000"/>
                </a:solidFill>
                <a:latin typeface="Arial" pitchFamily="34" charset="0"/>
                <a:cs typeface="Arial" pitchFamily="34" charset="0"/>
              </a:rPr>
              <a:t>OBJETIVO: Unificar los modelos de declaración censal para reducir confusión y complejidad</a:t>
            </a:r>
            <a:r>
              <a:rPr lang="es-ES" dirty="0">
                <a:solidFill>
                  <a:srgbClr val="000000"/>
                </a:solidFill>
                <a:latin typeface="Arial" pitchFamily="34" charset="0"/>
                <a:cs typeface="Arial" pitchFamily="34" charset="0"/>
              </a:rPr>
              <a:t>.</a:t>
            </a:r>
            <a:endParaRPr lang="es-ES" dirty="0">
              <a:solidFill>
                <a:srgbClr val="000000"/>
              </a:solidFill>
              <a:latin typeface="Arial" pitchFamily="34" charset="0"/>
              <a:cs typeface="Arial" pitchFamily="34" charset="0"/>
            </a:endParaRPr>
          </a:p>
        </p:txBody>
      </p:sp>
      <p:sp>
        <p:nvSpPr>
          <p:cNvPr id="8" name="2 Marcador de contenido"/>
          <p:cNvSpPr txBox="1">
            <a:spLocks/>
          </p:cNvSpPr>
          <p:nvPr/>
        </p:nvSpPr>
        <p:spPr>
          <a:xfrm>
            <a:off x="457200" y="1425575"/>
            <a:ext cx="8043863" cy="5218113"/>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buFont typeface="Arial" charset="0"/>
              <a:buNone/>
              <a:defRPr/>
            </a:pPr>
            <a:endParaRPr lang="es-ES" sz="1400" kern="0" dirty="0" smtClean="0">
              <a:solidFill>
                <a:srgbClr val="000099"/>
              </a:solidFill>
              <a:latin typeface="Arial" pitchFamily="34" charset="0"/>
              <a:cs typeface="Arial" pitchFamily="34" charset="0"/>
            </a:endParaRPr>
          </a:p>
        </p:txBody>
      </p:sp>
      <p:sp>
        <p:nvSpPr>
          <p:cNvPr id="9" name="Rectangle 2"/>
          <p:cNvSpPr>
            <a:spLocks noChangeArrowheads="1"/>
          </p:cNvSpPr>
          <p:nvPr/>
        </p:nvSpPr>
        <p:spPr bwMode="auto">
          <a:xfrm>
            <a:off x="541108" y="657999"/>
            <a:ext cx="8070850" cy="646331"/>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fontAlgn="auto" hangingPunct="0">
              <a:spcBef>
                <a:spcPts val="0"/>
              </a:spcBef>
              <a:spcAft>
                <a:spcPts val="0"/>
              </a:spcAft>
              <a:defRPr/>
            </a:pPr>
            <a:r>
              <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Áreas de actuación prioritaria en el ámbito censal</a:t>
            </a:r>
          </a:p>
          <a:p>
            <a:pPr algn="ctr" eaLnBrk="0" fontAlgn="auto" hangingPunct="0">
              <a:spcBef>
                <a:spcPts val="0"/>
              </a:spcBef>
              <a:spcAft>
                <a:spcPts val="0"/>
              </a:spcAft>
              <a:defRPr/>
            </a:pPr>
            <a:r>
              <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Cumplimiento voluntario de las obligaciones censales</a:t>
            </a:r>
            <a:endPar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Line 12"/>
          <p:cNvSpPr>
            <a:spLocks noChangeShapeType="1"/>
          </p:cNvSpPr>
          <p:nvPr/>
        </p:nvSpPr>
        <p:spPr bwMode="auto">
          <a:xfrm>
            <a:off x="3452813" y="4019550"/>
            <a:ext cx="0" cy="0"/>
          </a:xfrm>
          <a:prstGeom prst="line">
            <a:avLst/>
          </a:prstGeom>
          <a:noFill/>
          <a:ln w="106363">
            <a:solidFill>
              <a:schemeClr val="accent2"/>
            </a:solidFill>
            <a:round/>
            <a:headEnd/>
            <a:tailEnd/>
          </a:ln>
        </p:spPr>
        <p:txBody>
          <a:bodyPr/>
          <a:lstStyle/>
          <a:p>
            <a:endParaRPr lang="en-US"/>
          </a:p>
        </p:txBody>
      </p:sp>
      <p:sp>
        <p:nvSpPr>
          <p:cNvPr id="34818" name="Line 13"/>
          <p:cNvSpPr>
            <a:spLocks noChangeShapeType="1"/>
          </p:cNvSpPr>
          <p:nvPr/>
        </p:nvSpPr>
        <p:spPr bwMode="auto">
          <a:xfrm>
            <a:off x="4784725" y="4148138"/>
            <a:ext cx="1588" cy="0"/>
          </a:xfrm>
          <a:prstGeom prst="line">
            <a:avLst/>
          </a:prstGeom>
          <a:noFill/>
          <a:ln w="106363">
            <a:solidFill>
              <a:schemeClr val="accent2"/>
            </a:solidFill>
            <a:round/>
            <a:headEnd/>
            <a:tailEnd/>
          </a:ln>
        </p:spPr>
        <p:txBody>
          <a:bodyPr/>
          <a:lstStyle/>
          <a:p>
            <a:endParaRPr lang="en-US"/>
          </a:p>
        </p:txBody>
      </p:sp>
      <p:sp>
        <p:nvSpPr>
          <p:cNvPr id="6" name="Text Box 3"/>
          <p:cNvSpPr txBox="1">
            <a:spLocks noChangeArrowheads="1"/>
          </p:cNvSpPr>
          <p:nvPr/>
        </p:nvSpPr>
        <p:spPr bwMode="auto">
          <a:xfrm>
            <a:off x="542902" y="1664619"/>
            <a:ext cx="8203536" cy="4967038"/>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lgn="ctr" eaLnBrk="0" hangingPunct="0">
              <a:spcBef>
                <a:spcPts val="1800"/>
              </a:spcBef>
              <a:defRPr/>
            </a:pPr>
            <a:r>
              <a:rPr lang="es-ES" sz="1600" b="1" kern="0" dirty="0">
                <a:solidFill>
                  <a:schemeClr val="tx1"/>
                </a:solidFill>
                <a:latin typeface="Arial" pitchFamily="34" charset="0"/>
                <a:cs typeface="Arial" pitchFamily="34" charset="0"/>
              </a:rPr>
              <a:t>Potenciación de la vía telemática para la presentación de los modelos</a:t>
            </a:r>
          </a:p>
          <a:p>
            <a:pPr algn="just" eaLnBrk="0" hangingPunct="0">
              <a:spcBef>
                <a:spcPts val="1800"/>
              </a:spcBef>
              <a:defRPr/>
            </a:pPr>
            <a:r>
              <a:rPr lang="es-ES" sz="1600" kern="0" dirty="0">
                <a:solidFill>
                  <a:schemeClr val="tx1"/>
                </a:solidFill>
                <a:latin typeface="Arial" pitchFamily="34" charset="0"/>
                <a:cs typeface="Arial" pitchFamily="34" charset="0"/>
              </a:rPr>
              <a:t>Actualmente se presentan por vía telemática aproximadamente el 60% de las declaraciones censales: Las ventajas de la vía telemática son:</a:t>
            </a:r>
          </a:p>
          <a:p>
            <a:pPr marL="342900" indent="-342900" algn="just" eaLnBrk="0" hangingPunct="0">
              <a:spcBef>
                <a:spcPts val="1800"/>
              </a:spcBef>
              <a:buFont typeface="Wingdings" pitchFamily="2" charset="2"/>
              <a:buChar char="v"/>
              <a:defRPr/>
            </a:pPr>
            <a:r>
              <a:rPr lang="es-ES" sz="1600" kern="0" dirty="0">
                <a:solidFill>
                  <a:schemeClr val="tx1"/>
                </a:solidFill>
                <a:latin typeface="Arial" pitchFamily="34" charset="0"/>
                <a:cs typeface="Arial" pitchFamily="34" charset="0"/>
              </a:rPr>
              <a:t>Aumento de la calidad de la declaración: Ausencia de errores pues se ha superado el sistema previo de validaciones.</a:t>
            </a:r>
          </a:p>
          <a:p>
            <a:pPr marL="342900" indent="-342900" algn="just" eaLnBrk="0" hangingPunct="0">
              <a:spcBef>
                <a:spcPts val="1800"/>
              </a:spcBef>
              <a:buFont typeface="Wingdings" pitchFamily="2" charset="2"/>
              <a:buChar char="v"/>
              <a:defRPr/>
            </a:pPr>
            <a:r>
              <a:rPr lang="es-ES" sz="1600" kern="0" dirty="0">
                <a:solidFill>
                  <a:schemeClr val="tx1"/>
                </a:solidFill>
                <a:latin typeface="Arial" pitchFamily="34" charset="0"/>
                <a:cs typeface="Arial" pitchFamily="34" charset="0"/>
              </a:rPr>
              <a:t>Reducción de costes de grabación de los modelos presentados en papel</a:t>
            </a:r>
          </a:p>
          <a:p>
            <a:pPr marL="342900" indent="-342900" algn="just" eaLnBrk="0" hangingPunct="0">
              <a:spcBef>
                <a:spcPts val="1800"/>
              </a:spcBef>
              <a:buFont typeface="Wingdings" pitchFamily="2" charset="2"/>
              <a:buChar char="v"/>
              <a:defRPr/>
            </a:pPr>
            <a:r>
              <a:rPr lang="es-ES" sz="1600" kern="0" dirty="0">
                <a:solidFill>
                  <a:schemeClr val="tx1"/>
                </a:solidFill>
                <a:latin typeface="Arial" pitchFamily="34" charset="0"/>
                <a:cs typeface="Arial" pitchFamily="34" charset="0"/>
              </a:rPr>
              <a:t>Reducción al máximo del lapso temporal que media entre la presentación y la puesta a disposición del personal encargado de la verificación y el control</a:t>
            </a:r>
            <a:endParaRPr lang="es-ES" sz="1600" kern="0" dirty="0">
              <a:solidFill>
                <a:schemeClr val="tx1"/>
              </a:solidFill>
              <a:latin typeface="Arial" pitchFamily="34" charset="0"/>
              <a:cs typeface="Arial" pitchFamily="34" charset="0"/>
            </a:endParaRPr>
          </a:p>
          <a:p>
            <a:pPr algn="just" eaLnBrk="0" hangingPunct="0">
              <a:spcBef>
                <a:spcPts val="1800"/>
              </a:spcBef>
              <a:defRPr/>
            </a:pPr>
            <a:r>
              <a:rPr lang="es-ES" sz="1600" b="1" dirty="0">
                <a:solidFill>
                  <a:srgbClr val="000000"/>
                </a:solidFill>
                <a:latin typeface="Arial" pitchFamily="34" charset="0"/>
                <a:cs typeface="Arial" pitchFamily="34" charset="0"/>
              </a:rPr>
              <a:t>OBJETIVOS:</a:t>
            </a:r>
          </a:p>
          <a:p>
            <a:pPr marL="285750" indent="-285750" algn="just" eaLnBrk="0" hangingPunct="0">
              <a:spcBef>
                <a:spcPts val="1800"/>
              </a:spcBef>
              <a:buFontTx/>
              <a:buChar char="-"/>
              <a:defRPr/>
            </a:pPr>
            <a:r>
              <a:rPr lang="es-ES" sz="1600" b="1" dirty="0">
                <a:solidFill>
                  <a:srgbClr val="000000"/>
                </a:solidFill>
                <a:latin typeface="Arial" pitchFamily="34" charset="0"/>
                <a:cs typeface="Arial" pitchFamily="34" charset="0"/>
              </a:rPr>
              <a:t>A corto plazo: Aumento del porcentaje de presentación telemática. Facilidades de programas de presentación, eliminación del módulo de impresión de los programas de ayuda, utilización de las firmas electrónicas no avanzadas.</a:t>
            </a:r>
          </a:p>
          <a:p>
            <a:pPr marL="285750" indent="-285750" algn="just" eaLnBrk="0" hangingPunct="0">
              <a:spcBef>
                <a:spcPts val="1800"/>
              </a:spcBef>
              <a:buFontTx/>
              <a:buChar char="-"/>
              <a:defRPr/>
            </a:pPr>
            <a:r>
              <a:rPr lang="es-ES" sz="1600" b="1" dirty="0">
                <a:solidFill>
                  <a:srgbClr val="000000"/>
                </a:solidFill>
                <a:latin typeface="Arial" pitchFamily="34" charset="0"/>
                <a:cs typeface="Arial" pitchFamily="34" charset="0"/>
              </a:rPr>
              <a:t>A medio/largo plazo: Eliminación del papel vía regulación.</a:t>
            </a:r>
            <a:endParaRPr lang="es-ES" dirty="0">
              <a:solidFill>
                <a:srgbClr val="000000"/>
              </a:solidFill>
              <a:latin typeface="Arial" pitchFamily="34" charset="0"/>
              <a:cs typeface="Arial" pitchFamily="34" charset="0"/>
            </a:endParaRPr>
          </a:p>
        </p:txBody>
      </p:sp>
      <p:sp>
        <p:nvSpPr>
          <p:cNvPr id="8" name="2 Marcador de contenido"/>
          <p:cNvSpPr txBox="1">
            <a:spLocks/>
          </p:cNvSpPr>
          <p:nvPr/>
        </p:nvSpPr>
        <p:spPr>
          <a:xfrm>
            <a:off x="457200" y="1425575"/>
            <a:ext cx="8043863" cy="5218113"/>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buFont typeface="Arial" charset="0"/>
              <a:buNone/>
              <a:defRPr/>
            </a:pPr>
            <a:endParaRPr lang="es-ES" sz="1400" kern="0" dirty="0" smtClean="0">
              <a:solidFill>
                <a:srgbClr val="000099"/>
              </a:solidFill>
              <a:latin typeface="Arial" pitchFamily="34" charset="0"/>
              <a:cs typeface="Arial" pitchFamily="34" charset="0"/>
            </a:endParaRPr>
          </a:p>
        </p:txBody>
      </p:sp>
      <p:sp>
        <p:nvSpPr>
          <p:cNvPr id="9" name="Rectangle 2"/>
          <p:cNvSpPr>
            <a:spLocks noChangeArrowheads="1"/>
          </p:cNvSpPr>
          <p:nvPr/>
        </p:nvSpPr>
        <p:spPr bwMode="auto">
          <a:xfrm>
            <a:off x="541108" y="657999"/>
            <a:ext cx="8070850" cy="646331"/>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fontAlgn="auto" hangingPunct="0">
              <a:spcBef>
                <a:spcPts val="0"/>
              </a:spcBef>
              <a:spcAft>
                <a:spcPts val="0"/>
              </a:spcAft>
              <a:defRPr/>
            </a:pPr>
            <a:r>
              <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Áreas de actuación prioritaria en el ámbito censal</a:t>
            </a:r>
          </a:p>
          <a:p>
            <a:pPr algn="ctr" eaLnBrk="0" fontAlgn="auto" hangingPunct="0">
              <a:spcBef>
                <a:spcPts val="0"/>
              </a:spcBef>
              <a:spcAft>
                <a:spcPts val="0"/>
              </a:spcAft>
              <a:defRPr/>
            </a:pPr>
            <a:r>
              <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Cumplimiento voluntario de las obligaciones censales</a:t>
            </a:r>
            <a:endPar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Line 12"/>
          <p:cNvSpPr>
            <a:spLocks noChangeShapeType="1"/>
          </p:cNvSpPr>
          <p:nvPr/>
        </p:nvSpPr>
        <p:spPr bwMode="auto">
          <a:xfrm>
            <a:off x="3452813" y="4019550"/>
            <a:ext cx="0" cy="0"/>
          </a:xfrm>
          <a:prstGeom prst="line">
            <a:avLst/>
          </a:prstGeom>
          <a:noFill/>
          <a:ln w="106363">
            <a:solidFill>
              <a:schemeClr val="accent2"/>
            </a:solidFill>
            <a:round/>
            <a:headEnd/>
            <a:tailEnd/>
          </a:ln>
        </p:spPr>
        <p:txBody>
          <a:bodyPr/>
          <a:lstStyle/>
          <a:p>
            <a:endParaRPr lang="en-US"/>
          </a:p>
        </p:txBody>
      </p:sp>
      <p:sp>
        <p:nvSpPr>
          <p:cNvPr id="35842" name="Line 13"/>
          <p:cNvSpPr>
            <a:spLocks noChangeShapeType="1"/>
          </p:cNvSpPr>
          <p:nvPr/>
        </p:nvSpPr>
        <p:spPr bwMode="auto">
          <a:xfrm>
            <a:off x="4784725" y="4148138"/>
            <a:ext cx="1588" cy="0"/>
          </a:xfrm>
          <a:prstGeom prst="line">
            <a:avLst/>
          </a:prstGeom>
          <a:noFill/>
          <a:ln w="106363">
            <a:solidFill>
              <a:schemeClr val="accent2"/>
            </a:solidFill>
            <a:round/>
            <a:headEnd/>
            <a:tailEnd/>
          </a:ln>
        </p:spPr>
        <p:txBody>
          <a:bodyPr/>
          <a:lstStyle/>
          <a:p>
            <a:endParaRPr lang="en-US"/>
          </a:p>
        </p:txBody>
      </p:sp>
      <p:sp>
        <p:nvSpPr>
          <p:cNvPr id="6" name="Text Box 3"/>
          <p:cNvSpPr txBox="1">
            <a:spLocks noChangeArrowheads="1"/>
          </p:cNvSpPr>
          <p:nvPr/>
        </p:nvSpPr>
        <p:spPr bwMode="auto">
          <a:xfrm>
            <a:off x="474765" y="1664619"/>
            <a:ext cx="8203536" cy="4967038"/>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lgn="ctr" eaLnBrk="0" hangingPunct="0">
              <a:spcBef>
                <a:spcPts val="1800"/>
              </a:spcBef>
              <a:defRPr/>
            </a:pPr>
            <a:r>
              <a:rPr lang="es-ES" sz="1600" b="1" kern="0" dirty="0">
                <a:solidFill>
                  <a:schemeClr val="tx1"/>
                </a:solidFill>
                <a:latin typeface="Arial" pitchFamily="34" charset="0"/>
                <a:cs typeface="Arial" pitchFamily="34" charset="0"/>
              </a:rPr>
              <a:t>Externalización de tareas. Suscripción de convenios de colaboración para la presentación de declaraciones censales</a:t>
            </a:r>
          </a:p>
          <a:p>
            <a:pPr algn="just" eaLnBrk="0" hangingPunct="0">
              <a:spcBef>
                <a:spcPts val="1800"/>
              </a:spcBef>
              <a:defRPr/>
            </a:pPr>
            <a:r>
              <a:rPr lang="es-ES" sz="1600" kern="0" dirty="0">
                <a:solidFill>
                  <a:schemeClr val="tx1"/>
                </a:solidFill>
                <a:latin typeface="Arial" pitchFamily="34" charset="0"/>
                <a:cs typeface="Arial" pitchFamily="34" charset="0"/>
              </a:rPr>
              <a:t>Actualmente la AEAT tiene suscritos multitud de Convenios con terceros para la presentación de todo tipo de solicitudes, escritos, comunicaciones o declaraciones en nombre y por cuenta de terceras personas. En el ámbito censal, estos Convenios se circunscriben únicamente a cuatro organizaciones:</a:t>
            </a:r>
          </a:p>
          <a:p>
            <a:pPr marL="342900" indent="-342900" algn="just" eaLnBrk="0" hangingPunct="0">
              <a:spcBef>
                <a:spcPts val="1800"/>
              </a:spcBef>
              <a:buFont typeface="Wingdings" pitchFamily="2" charset="2"/>
              <a:buChar char="v"/>
              <a:defRPr/>
            </a:pPr>
            <a:r>
              <a:rPr lang="es-ES" sz="1600" kern="0" dirty="0">
                <a:solidFill>
                  <a:schemeClr val="tx1"/>
                </a:solidFill>
                <a:latin typeface="Arial" pitchFamily="34" charset="0"/>
                <a:cs typeface="Arial" pitchFamily="34" charset="0"/>
              </a:rPr>
              <a:t>El Consejo General del Notariado</a:t>
            </a:r>
          </a:p>
          <a:p>
            <a:pPr marL="342900" indent="-342900" algn="just" eaLnBrk="0" hangingPunct="0">
              <a:spcBef>
                <a:spcPts val="1800"/>
              </a:spcBef>
              <a:buFont typeface="Wingdings" pitchFamily="2" charset="2"/>
              <a:buChar char="v"/>
              <a:defRPr/>
            </a:pPr>
            <a:r>
              <a:rPr lang="es-ES" sz="1600" kern="0" dirty="0">
                <a:solidFill>
                  <a:schemeClr val="tx1"/>
                </a:solidFill>
                <a:latin typeface="Arial" pitchFamily="34" charset="0"/>
                <a:cs typeface="Arial" pitchFamily="34" charset="0"/>
              </a:rPr>
              <a:t>El Colegio de Registradores de la Propiedad y Mercantiles de España</a:t>
            </a:r>
          </a:p>
          <a:p>
            <a:pPr marL="342900" indent="-342900" algn="just" eaLnBrk="0" hangingPunct="0">
              <a:spcBef>
                <a:spcPts val="1800"/>
              </a:spcBef>
              <a:buFont typeface="Wingdings" pitchFamily="2" charset="2"/>
              <a:buChar char="v"/>
              <a:defRPr/>
            </a:pPr>
            <a:r>
              <a:rPr lang="es-ES" sz="1600" kern="0" dirty="0">
                <a:solidFill>
                  <a:schemeClr val="tx1"/>
                </a:solidFill>
                <a:latin typeface="Arial" pitchFamily="34" charset="0"/>
                <a:cs typeface="Arial" pitchFamily="34" charset="0"/>
              </a:rPr>
              <a:t>El </a:t>
            </a:r>
            <a:r>
              <a:rPr lang="es-ES" sz="1600" kern="0" dirty="0">
                <a:solidFill>
                  <a:schemeClr val="tx1"/>
                </a:solidFill>
                <a:latin typeface="Arial" pitchFamily="34" charset="0"/>
                <a:cs typeface="Arial" pitchFamily="34" charset="0"/>
              </a:rPr>
              <a:t>C</a:t>
            </a:r>
            <a:r>
              <a:rPr lang="es-ES" sz="1600" kern="0" dirty="0">
                <a:solidFill>
                  <a:schemeClr val="tx1"/>
                </a:solidFill>
                <a:latin typeface="Arial" pitchFamily="34" charset="0"/>
                <a:cs typeface="Arial" pitchFamily="34" charset="0"/>
              </a:rPr>
              <a:t>olegio de Gestores Administrativos </a:t>
            </a:r>
          </a:p>
          <a:p>
            <a:pPr marL="342900" indent="-342900" algn="just" eaLnBrk="0" hangingPunct="0">
              <a:spcBef>
                <a:spcPts val="1800"/>
              </a:spcBef>
              <a:buFont typeface="Wingdings" pitchFamily="2" charset="2"/>
              <a:buChar char="v"/>
              <a:defRPr/>
            </a:pPr>
            <a:r>
              <a:rPr lang="es-ES" sz="1600" kern="0" dirty="0">
                <a:solidFill>
                  <a:schemeClr val="tx1"/>
                </a:solidFill>
                <a:latin typeface="Arial" pitchFamily="34" charset="0"/>
                <a:cs typeface="Arial" pitchFamily="34" charset="0"/>
              </a:rPr>
              <a:t>Las Entidades Financieras</a:t>
            </a:r>
            <a:endParaRPr lang="es-ES" sz="1600" kern="0" dirty="0">
              <a:solidFill>
                <a:schemeClr val="tx1"/>
              </a:solidFill>
              <a:latin typeface="Arial" pitchFamily="34" charset="0"/>
              <a:cs typeface="Arial" pitchFamily="34" charset="0"/>
            </a:endParaRPr>
          </a:p>
          <a:p>
            <a:pPr algn="just" eaLnBrk="0" hangingPunct="0">
              <a:spcBef>
                <a:spcPts val="1800"/>
              </a:spcBef>
              <a:defRPr/>
            </a:pPr>
            <a:r>
              <a:rPr lang="es-ES" sz="1600" b="1" dirty="0">
                <a:solidFill>
                  <a:srgbClr val="000000"/>
                </a:solidFill>
                <a:latin typeface="Arial" pitchFamily="34" charset="0"/>
                <a:cs typeface="Arial" pitchFamily="34" charset="0"/>
              </a:rPr>
              <a:t>OBJETIVO: Potenciación de la suscripción y alcance de estos Convenios de manera que las distintas declaraciones censales puedan presentarse en el mayor número de emplazamientos posibles. Nuevo proyecto con el MAEC</a:t>
            </a:r>
          </a:p>
        </p:txBody>
      </p:sp>
      <p:sp>
        <p:nvSpPr>
          <p:cNvPr id="8" name="2 Marcador de contenido"/>
          <p:cNvSpPr txBox="1">
            <a:spLocks/>
          </p:cNvSpPr>
          <p:nvPr/>
        </p:nvSpPr>
        <p:spPr>
          <a:xfrm>
            <a:off x="457200" y="1425575"/>
            <a:ext cx="8043863" cy="5218113"/>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buFont typeface="Arial" charset="0"/>
              <a:buNone/>
              <a:defRPr/>
            </a:pPr>
            <a:endParaRPr lang="es-ES" sz="1400" kern="0" dirty="0" smtClean="0">
              <a:solidFill>
                <a:srgbClr val="000099"/>
              </a:solidFill>
              <a:latin typeface="Arial" pitchFamily="34" charset="0"/>
              <a:cs typeface="Arial" pitchFamily="34" charset="0"/>
            </a:endParaRPr>
          </a:p>
        </p:txBody>
      </p:sp>
      <p:sp>
        <p:nvSpPr>
          <p:cNvPr id="9" name="Rectangle 2"/>
          <p:cNvSpPr>
            <a:spLocks noChangeArrowheads="1"/>
          </p:cNvSpPr>
          <p:nvPr/>
        </p:nvSpPr>
        <p:spPr bwMode="auto">
          <a:xfrm>
            <a:off x="541108" y="657999"/>
            <a:ext cx="8070850" cy="646331"/>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fontAlgn="auto" hangingPunct="0">
              <a:spcBef>
                <a:spcPts val="0"/>
              </a:spcBef>
              <a:spcAft>
                <a:spcPts val="0"/>
              </a:spcAft>
              <a:defRPr/>
            </a:pPr>
            <a:r>
              <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Áreas de actuación prioritaria en el ámbito censal</a:t>
            </a:r>
          </a:p>
          <a:p>
            <a:pPr algn="ctr" eaLnBrk="0" fontAlgn="auto" hangingPunct="0">
              <a:spcBef>
                <a:spcPts val="0"/>
              </a:spcBef>
              <a:spcAft>
                <a:spcPts val="0"/>
              </a:spcAft>
              <a:defRPr/>
            </a:pPr>
            <a:r>
              <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Cumplimiento voluntario de las obligaciones censales</a:t>
            </a:r>
            <a:endPar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Line 12"/>
          <p:cNvSpPr>
            <a:spLocks noChangeShapeType="1"/>
          </p:cNvSpPr>
          <p:nvPr/>
        </p:nvSpPr>
        <p:spPr bwMode="auto">
          <a:xfrm>
            <a:off x="3452813" y="4019550"/>
            <a:ext cx="0" cy="0"/>
          </a:xfrm>
          <a:prstGeom prst="line">
            <a:avLst/>
          </a:prstGeom>
          <a:noFill/>
          <a:ln w="106363">
            <a:solidFill>
              <a:schemeClr val="accent2"/>
            </a:solidFill>
            <a:round/>
            <a:headEnd/>
            <a:tailEnd/>
          </a:ln>
        </p:spPr>
        <p:txBody>
          <a:bodyPr/>
          <a:lstStyle/>
          <a:p>
            <a:endParaRPr lang="en-US"/>
          </a:p>
        </p:txBody>
      </p:sp>
      <p:sp>
        <p:nvSpPr>
          <p:cNvPr id="36866" name="Line 13"/>
          <p:cNvSpPr>
            <a:spLocks noChangeShapeType="1"/>
          </p:cNvSpPr>
          <p:nvPr/>
        </p:nvSpPr>
        <p:spPr bwMode="auto">
          <a:xfrm>
            <a:off x="4784725" y="4148138"/>
            <a:ext cx="1588" cy="0"/>
          </a:xfrm>
          <a:prstGeom prst="line">
            <a:avLst/>
          </a:prstGeom>
          <a:noFill/>
          <a:ln w="106363">
            <a:solidFill>
              <a:schemeClr val="accent2"/>
            </a:solidFill>
            <a:round/>
            <a:headEnd/>
            <a:tailEnd/>
          </a:ln>
        </p:spPr>
        <p:txBody>
          <a:bodyPr/>
          <a:lstStyle/>
          <a:p>
            <a:endParaRPr lang="en-US"/>
          </a:p>
        </p:txBody>
      </p:sp>
      <p:sp>
        <p:nvSpPr>
          <p:cNvPr id="6" name="Text Box 3"/>
          <p:cNvSpPr txBox="1">
            <a:spLocks noChangeArrowheads="1"/>
          </p:cNvSpPr>
          <p:nvPr/>
        </p:nvSpPr>
        <p:spPr bwMode="auto">
          <a:xfrm>
            <a:off x="472920" y="1696223"/>
            <a:ext cx="8203536" cy="4967038"/>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lgn="ctr" eaLnBrk="0" hangingPunct="0">
              <a:spcBef>
                <a:spcPts val="1800"/>
              </a:spcBef>
              <a:defRPr/>
            </a:pPr>
            <a:r>
              <a:rPr lang="es-ES" sz="1600" b="1" kern="0" dirty="0">
                <a:solidFill>
                  <a:schemeClr val="tx1"/>
                </a:solidFill>
                <a:latin typeface="Arial" pitchFamily="34" charset="0"/>
                <a:cs typeface="Arial" pitchFamily="34" charset="0"/>
              </a:rPr>
              <a:t>Aumento de las fuentes de información de contraste</a:t>
            </a:r>
          </a:p>
          <a:p>
            <a:pPr algn="just" eaLnBrk="0" hangingPunct="0">
              <a:spcBef>
                <a:spcPts val="1800"/>
              </a:spcBef>
              <a:defRPr/>
            </a:pPr>
            <a:r>
              <a:rPr lang="es-ES" sz="1600" kern="0" dirty="0">
                <a:solidFill>
                  <a:schemeClr val="tx1"/>
                </a:solidFill>
                <a:latin typeface="Arial" pitchFamily="34" charset="0"/>
                <a:cs typeface="Arial" pitchFamily="34" charset="0"/>
              </a:rPr>
              <a:t>Los artículos 93 y 94 de nuestra Ley General Tributaria (Ley 58/2003) establecen una obligación de rendición de información prácticamente universal. Actualmente la AEAT exige esta obligación de tres formas diferentes: :</a:t>
            </a:r>
          </a:p>
          <a:p>
            <a:pPr marL="342900" indent="-342900" algn="just" eaLnBrk="0" hangingPunct="0">
              <a:spcBef>
                <a:spcPts val="1800"/>
              </a:spcBef>
              <a:buFont typeface="Wingdings" pitchFamily="2" charset="2"/>
              <a:buChar char="v"/>
              <a:defRPr/>
            </a:pPr>
            <a:r>
              <a:rPr lang="es-ES" sz="1600" kern="0" dirty="0">
                <a:solidFill>
                  <a:schemeClr val="tx1"/>
                </a:solidFill>
                <a:latin typeface="Arial" pitchFamily="34" charset="0"/>
                <a:cs typeface="Arial" pitchFamily="34" charset="0"/>
              </a:rPr>
              <a:t>Captación: A través de requerimientos individualizados de información</a:t>
            </a:r>
          </a:p>
          <a:p>
            <a:pPr marL="342900" indent="-342900" algn="just" eaLnBrk="0" hangingPunct="0">
              <a:spcBef>
                <a:spcPts val="1800"/>
              </a:spcBef>
              <a:buFont typeface="Wingdings" pitchFamily="2" charset="2"/>
              <a:buChar char="v"/>
              <a:defRPr/>
            </a:pPr>
            <a:r>
              <a:rPr lang="es-ES" sz="1600" kern="0" dirty="0">
                <a:solidFill>
                  <a:schemeClr val="tx1"/>
                </a:solidFill>
                <a:latin typeface="Arial" pitchFamily="34" charset="0"/>
                <a:cs typeface="Arial" pitchFamily="34" charset="0"/>
              </a:rPr>
              <a:t>Suministro: Se rinde la información regularmente a través de un modelo concreto de declaración informativa regulado por la correspondiente Orden Ministerial</a:t>
            </a:r>
          </a:p>
          <a:p>
            <a:pPr marL="342900" indent="-342900" algn="just" eaLnBrk="0" hangingPunct="0">
              <a:spcBef>
                <a:spcPts val="1800"/>
              </a:spcBef>
              <a:buFont typeface="Wingdings" pitchFamily="2" charset="2"/>
              <a:buChar char="v"/>
              <a:defRPr/>
            </a:pPr>
            <a:r>
              <a:rPr lang="es-ES" sz="1600" kern="0" dirty="0">
                <a:solidFill>
                  <a:schemeClr val="tx1"/>
                </a:solidFill>
                <a:latin typeface="Arial" pitchFamily="34" charset="0"/>
                <a:cs typeface="Arial" pitchFamily="34" charset="0"/>
              </a:rPr>
              <a:t>Convenios de Cesión de información con organismos o colectivos concretos.</a:t>
            </a:r>
            <a:endParaRPr lang="es-ES" sz="1600" kern="0" dirty="0">
              <a:solidFill>
                <a:schemeClr val="tx1"/>
              </a:solidFill>
              <a:latin typeface="Arial" pitchFamily="34" charset="0"/>
              <a:cs typeface="Arial" pitchFamily="34" charset="0"/>
            </a:endParaRPr>
          </a:p>
          <a:p>
            <a:pPr algn="just" eaLnBrk="0" hangingPunct="0">
              <a:spcBef>
                <a:spcPts val="1800"/>
              </a:spcBef>
              <a:defRPr/>
            </a:pPr>
            <a:r>
              <a:rPr lang="es-ES" sz="1600" b="1" dirty="0">
                <a:solidFill>
                  <a:srgbClr val="000000"/>
                </a:solidFill>
                <a:latin typeface="Arial" pitchFamily="34" charset="0"/>
                <a:cs typeface="Arial" pitchFamily="34" charset="0"/>
              </a:rPr>
              <a:t>OBJETIVO: Potenciación de obtención de información a través de cada una de las tres vías referidas, intentando, en la medida de lo posible, que las nuevas obligaciones formales que se impongan no supongan para los obligados una carga fiscal indirecta desproporcionada</a:t>
            </a:r>
          </a:p>
        </p:txBody>
      </p:sp>
      <p:sp>
        <p:nvSpPr>
          <p:cNvPr id="8" name="2 Marcador de contenido"/>
          <p:cNvSpPr txBox="1">
            <a:spLocks/>
          </p:cNvSpPr>
          <p:nvPr/>
        </p:nvSpPr>
        <p:spPr>
          <a:xfrm>
            <a:off x="457200" y="1425575"/>
            <a:ext cx="8043863" cy="5218113"/>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buFont typeface="Arial" charset="0"/>
              <a:buNone/>
              <a:defRPr/>
            </a:pPr>
            <a:endParaRPr lang="es-ES" sz="1400" kern="0" dirty="0" smtClean="0">
              <a:solidFill>
                <a:srgbClr val="000099"/>
              </a:solidFill>
              <a:latin typeface="Arial" pitchFamily="34" charset="0"/>
              <a:cs typeface="Arial" pitchFamily="34" charset="0"/>
            </a:endParaRPr>
          </a:p>
        </p:txBody>
      </p:sp>
      <p:sp>
        <p:nvSpPr>
          <p:cNvPr id="10" name="Rectangle 2"/>
          <p:cNvSpPr>
            <a:spLocks noChangeArrowheads="1"/>
          </p:cNvSpPr>
          <p:nvPr/>
        </p:nvSpPr>
        <p:spPr bwMode="auto">
          <a:xfrm>
            <a:off x="541108" y="657999"/>
            <a:ext cx="8070850" cy="646331"/>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fontAlgn="auto" hangingPunct="0">
              <a:spcBef>
                <a:spcPts val="0"/>
              </a:spcBef>
              <a:spcAft>
                <a:spcPts val="0"/>
              </a:spcAft>
              <a:defRPr/>
            </a:pPr>
            <a:r>
              <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Áreas de actuación prioritaria en el ámbito censal</a:t>
            </a:r>
          </a:p>
          <a:p>
            <a:pPr algn="ctr" eaLnBrk="0" fontAlgn="auto" hangingPunct="0">
              <a:spcBef>
                <a:spcPts val="0"/>
              </a:spcBef>
              <a:spcAft>
                <a:spcPts val="0"/>
              </a:spcAft>
              <a:defRPr/>
            </a:pPr>
            <a:r>
              <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Control del cumplimiento de las obligaciones censales</a:t>
            </a:r>
            <a:endPar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iseño predeterminado">
  <a:themeElements>
    <a:clrScheme name="Diseño predeterminad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iseño predeterminad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iseño predeterminad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iseño predeterminad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iseño predeterminad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docProps/app.xml><?xml version="1.0" encoding="utf-8"?>
<Properties xmlns="http://schemas.openxmlformats.org/officeDocument/2006/extended-properties" xmlns:vt="http://schemas.openxmlformats.org/officeDocument/2006/docPropsVTypes">
  <TotalTime>315</TotalTime>
  <Words>1596</Words>
  <Application>Microsoft Office PowerPoint</Application>
  <PresentationFormat>Presentación en pantalla (4:3)</PresentationFormat>
  <Paragraphs>108</Paragraphs>
  <Slides>20</Slides>
  <Notes>2</Notes>
  <HiddenSlides>0</HiddenSlides>
  <MMClips>0</MMClips>
  <ScaleCrop>false</ScaleCrop>
  <HeadingPairs>
    <vt:vector size="6" baseType="variant">
      <vt:variant>
        <vt:lpstr>Fuentes usadas</vt:lpstr>
      </vt:variant>
      <vt:variant>
        <vt:i4>5</vt:i4>
      </vt:variant>
      <vt:variant>
        <vt:lpstr>Plantilla de diseño</vt:lpstr>
      </vt:variant>
      <vt:variant>
        <vt:i4>5</vt:i4>
      </vt:variant>
      <vt:variant>
        <vt:lpstr>Títulos de diapositiva</vt:lpstr>
      </vt:variant>
      <vt:variant>
        <vt:i4>20</vt:i4>
      </vt:variant>
    </vt:vector>
  </HeadingPairs>
  <TitlesOfParts>
    <vt:vector size="30" baseType="lpstr">
      <vt:lpstr>Calibri</vt:lpstr>
      <vt:lpstr>Arial</vt:lpstr>
      <vt:lpstr>Times New Roman</vt:lpstr>
      <vt:lpstr>Arial Unicode MS</vt:lpstr>
      <vt:lpstr>Wingdings</vt:lpstr>
      <vt:lpstr>Tema de Office</vt:lpstr>
      <vt:lpstr>Diseño predeterminado</vt:lpstr>
      <vt:lpstr>Diseño predeterminado</vt:lpstr>
      <vt:lpstr>Diseño predeterminado</vt:lpstr>
      <vt:lpstr>Diseño predeterminado</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Viernes 30 Agosto 2013</dc:title>
  <dc:creator>TETE</dc:creator>
  <cp:lastModifiedBy> </cp:lastModifiedBy>
  <cp:revision>44</cp:revision>
  <dcterms:created xsi:type="dcterms:W3CDTF">2013-08-14T11:52:15Z</dcterms:created>
  <dcterms:modified xsi:type="dcterms:W3CDTF">2013-10-29T11:23:42Z</dcterms:modified>
</cp:coreProperties>
</file>